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4"/>
    <p:sldMasterId id="2147483858" r:id="rId5"/>
    <p:sldMasterId id="2147483891" r:id="rId6"/>
    <p:sldMasterId id="2147483924" r:id="rId7"/>
    <p:sldMasterId id="2147483961" r:id="rId8"/>
  </p:sldMasterIdLst>
  <p:notesMasterIdLst>
    <p:notesMasterId r:id="rId172"/>
  </p:notesMasterIdLst>
  <p:handoutMasterIdLst>
    <p:handoutMasterId r:id="rId173"/>
  </p:handoutMasterIdLst>
  <p:sldIdLst>
    <p:sldId id="2145706099" r:id="rId9"/>
    <p:sldId id="2145706100" r:id="rId10"/>
    <p:sldId id="2145706263" r:id="rId11"/>
    <p:sldId id="2145706253" r:id="rId12"/>
    <p:sldId id="2145706262" r:id="rId13"/>
    <p:sldId id="2145706261" r:id="rId14"/>
    <p:sldId id="2145706117" r:id="rId15"/>
    <p:sldId id="2145706209" r:id="rId16"/>
    <p:sldId id="2145706124" r:id="rId17"/>
    <p:sldId id="2145706118" r:id="rId18"/>
    <p:sldId id="2145706210" r:id="rId19"/>
    <p:sldId id="2145706114" r:id="rId20"/>
    <p:sldId id="2145706101" r:id="rId21"/>
    <p:sldId id="2145706211" r:id="rId22"/>
    <p:sldId id="2145706115" r:id="rId23"/>
    <p:sldId id="2145706212" r:id="rId24"/>
    <p:sldId id="2145706116" r:id="rId25"/>
    <p:sldId id="2145706255" r:id="rId26"/>
    <p:sldId id="2145706119" r:id="rId27"/>
    <p:sldId id="2145706213" r:id="rId28"/>
    <p:sldId id="2145706256" r:id="rId29"/>
    <p:sldId id="2145706121" r:id="rId30"/>
    <p:sldId id="2145706258" r:id="rId31"/>
    <p:sldId id="2145706257" r:id="rId32"/>
    <p:sldId id="2145706123" r:id="rId33"/>
    <p:sldId id="2145706214" r:id="rId34"/>
    <p:sldId id="2145706122" r:id="rId35"/>
    <p:sldId id="2145706254" r:id="rId36"/>
    <p:sldId id="2145706215" r:id="rId37"/>
    <p:sldId id="2145706125" r:id="rId38"/>
    <p:sldId id="2145706216" r:id="rId39"/>
    <p:sldId id="2145706126" r:id="rId40"/>
    <p:sldId id="2145706127" r:id="rId41"/>
    <p:sldId id="2145706259" r:id="rId42"/>
    <p:sldId id="2145706260" r:id="rId43"/>
    <p:sldId id="2145706128" r:id="rId44"/>
    <p:sldId id="2145706217" r:id="rId45"/>
    <p:sldId id="2145706129" r:id="rId46"/>
    <p:sldId id="2145706130" r:id="rId47"/>
    <p:sldId id="2145706218" r:id="rId48"/>
    <p:sldId id="2145706131" r:id="rId49"/>
    <p:sldId id="2145706219" r:id="rId50"/>
    <p:sldId id="2145706135" r:id="rId51"/>
    <p:sldId id="2145706136" r:id="rId52"/>
    <p:sldId id="2145706132" r:id="rId53"/>
    <p:sldId id="2145706264" r:id="rId54"/>
    <p:sldId id="2145706265" r:id="rId55"/>
    <p:sldId id="2145706266" r:id="rId56"/>
    <p:sldId id="2145706267" r:id="rId57"/>
    <p:sldId id="2145706268" r:id="rId58"/>
    <p:sldId id="2145706269" r:id="rId59"/>
    <p:sldId id="2145706270" r:id="rId60"/>
    <p:sldId id="2145706271" r:id="rId61"/>
    <p:sldId id="2145706272" r:id="rId62"/>
    <p:sldId id="2145706134" r:id="rId63"/>
    <p:sldId id="2145706137" r:id="rId64"/>
    <p:sldId id="2145706138" r:id="rId65"/>
    <p:sldId id="2145706139" r:id="rId66"/>
    <p:sldId id="2145706141" r:id="rId67"/>
    <p:sldId id="2145706140" r:id="rId68"/>
    <p:sldId id="2145706143" r:id="rId69"/>
    <p:sldId id="2145706120" r:id="rId70"/>
    <p:sldId id="2145706220" r:id="rId71"/>
    <p:sldId id="2145706273" r:id="rId72"/>
    <p:sldId id="2145706144" r:id="rId73"/>
    <p:sldId id="2145706221" r:id="rId74"/>
    <p:sldId id="2145706145" r:id="rId75"/>
    <p:sldId id="2145706222" r:id="rId76"/>
    <p:sldId id="2145706146" r:id="rId77"/>
    <p:sldId id="2145706223" r:id="rId78"/>
    <p:sldId id="2145706147" r:id="rId79"/>
    <p:sldId id="2145706274" r:id="rId80"/>
    <p:sldId id="2145706224" r:id="rId81"/>
    <p:sldId id="2145706148" r:id="rId82"/>
    <p:sldId id="2145706149" r:id="rId83"/>
    <p:sldId id="2145706150" r:id="rId84"/>
    <p:sldId id="2145706275" r:id="rId85"/>
    <p:sldId id="2145706151" r:id="rId86"/>
    <p:sldId id="2145706276" r:id="rId87"/>
    <p:sldId id="2145706152" r:id="rId88"/>
    <p:sldId id="2145706142" r:id="rId89"/>
    <p:sldId id="2145706226" r:id="rId90"/>
    <p:sldId id="2145706154" r:id="rId91"/>
    <p:sldId id="2145706155" r:id="rId92"/>
    <p:sldId id="2145706227" r:id="rId93"/>
    <p:sldId id="2145706277" r:id="rId94"/>
    <p:sldId id="2145706278" r:id="rId95"/>
    <p:sldId id="2145706279" r:id="rId96"/>
    <p:sldId id="2145706156" r:id="rId97"/>
    <p:sldId id="2145706280" r:id="rId98"/>
    <p:sldId id="2145706286" r:id="rId99"/>
    <p:sldId id="2145706228" r:id="rId100"/>
    <p:sldId id="2145706157" r:id="rId101"/>
    <p:sldId id="2145706229" r:id="rId102"/>
    <p:sldId id="2145706158" r:id="rId103"/>
    <p:sldId id="2145706159" r:id="rId104"/>
    <p:sldId id="2145706160" r:id="rId105"/>
    <p:sldId id="2145706162" r:id="rId106"/>
    <p:sldId id="2145706163" r:id="rId107"/>
    <p:sldId id="2145706164" r:id="rId108"/>
    <p:sldId id="2145706165" r:id="rId109"/>
    <p:sldId id="2145706166" r:id="rId110"/>
    <p:sldId id="2145706167" r:id="rId111"/>
    <p:sldId id="2145706281" r:id="rId112"/>
    <p:sldId id="2145706282" r:id="rId113"/>
    <p:sldId id="2145706283" r:id="rId114"/>
    <p:sldId id="2145706161" r:id="rId115"/>
    <p:sldId id="2145706230" r:id="rId116"/>
    <p:sldId id="2145706176" r:id="rId117"/>
    <p:sldId id="2145706284" r:id="rId118"/>
    <p:sldId id="2145706285" r:id="rId119"/>
    <p:sldId id="2145706177" r:id="rId120"/>
    <p:sldId id="2145706178" r:id="rId121"/>
    <p:sldId id="2145706205" r:id="rId122"/>
    <p:sldId id="2145706287" r:id="rId123"/>
    <p:sldId id="2145706288" r:id="rId124"/>
    <p:sldId id="2145706289" r:id="rId125"/>
    <p:sldId id="2145706290" r:id="rId126"/>
    <p:sldId id="2145706291" r:id="rId127"/>
    <p:sldId id="2145706153" r:id="rId128"/>
    <p:sldId id="2145706231" r:id="rId129"/>
    <p:sldId id="2145706169" r:id="rId130"/>
    <p:sldId id="2145706170" r:id="rId131"/>
    <p:sldId id="2145706232" r:id="rId132"/>
    <p:sldId id="2145706175" r:id="rId133"/>
    <p:sldId id="2145706292" r:id="rId134"/>
    <p:sldId id="2145706171" r:id="rId135"/>
    <p:sldId id="2145706172" r:id="rId136"/>
    <p:sldId id="2145706173" r:id="rId137"/>
    <p:sldId id="2145706174" r:id="rId138"/>
    <p:sldId id="2145706250" r:id="rId139"/>
    <p:sldId id="2145706168" r:id="rId140"/>
    <p:sldId id="2145706179" r:id="rId141"/>
    <p:sldId id="2145706293" r:id="rId142"/>
    <p:sldId id="2145706296" r:id="rId143"/>
    <p:sldId id="2145706297" r:id="rId144"/>
    <p:sldId id="2145706298" r:id="rId145"/>
    <p:sldId id="2145706299" r:id="rId146"/>
    <p:sldId id="2145706300" r:id="rId147"/>
    <p:sldId id="2145706301" r:id="rId148"/>
    <p:sldId id="2145706302" r:id="rId149"/>
    <p:sldId id="2145706303" r:id="rId150"/>
    <p:sldId id="2145706294" r:id="rId151"/>
    <p:sldId id="2145706304" r:id="rId152"/>
    <p:sldId id="2145706305" r:id="rId153"/>
    <p:sldId id="2145706306" r:id="rId154"/>
    <p:sldId id="2145706307" r:id="rId155"/>
    <p:sldId id="2145706308" r:id="rId156"/>
    <p:sldId id="2145706309" r:id="rId157"/>
    <p:sldId id="2145706310" r:id="rId158"/>
    <p:sldId id="2145706295" r:id="rId159"/>
    <p:sldId id="2145706315" r:id="rId160"/>
    <p:sldId id="2145706311" r:id="rId161"/>
    <p:sldId id="2145706312" r:id="rId162"/>
    <p:sldId id="2145706313" r:id="rId163"/>
    <p:sldId id="2145706314" r:id="rId164"/>
    <p:sldId id="2145706320" r:id="rId165"/>
    <p:sldId id="2145706321" r:id="rId166"/>
    <p:sldId id="2145706322" r:id="rId167"/>
    <p:sldId id="2145706316" r:id="rId168"/>
    <p:sldId id="2145706317" r:id="rId169"/>
    <p:sldId id="2145706318" r:id="rId170"/>
    <p:sldId id="2145706319" r:id="rId171"/>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986D6B-3B6E-F101-3004-EDAAF74C4392}" name="Manuel Alejandro Ruiz Hernandez" initials="MH" userId="S::manuel.ruizh@ibm.com::4bdc1c1f-a9b6-4c54-a136-b41279eb5bda" providerId="AD"/>
  <p188:author id="{135942E7-5F3B-2112-C998-EE31C915027E}" name="Abisai Israel De la Rosa Gudino" initials="AIDlRG" userId="S::abisai.delarosa@ibm.com::f89e4c12-126e-478d-b56e-a4a16bb5de2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3FBFF"/>
    <a:srgbClr val="F1F9FD"/>
    <a:srgbClr val="FFC100"/>
    <a:srgbClr val="0370C0"/>
    <a:srgbClr val="0062FF"/>
    <a:srgbClr val="FFC000"/>
    <a:srgbClr val="FFFF99"/>
    <a:srgbClr val="565656"/>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248AB8-525C-6C41-9138-8FCCF64F858D}" v="2606" dt="2024-04-22T02:40:09.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slide" Target="slides/slide162.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openxmlformats.org/officeDocument/2006/relationships/slide" Target="slides/slide163.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5" Type="http://schemas.openxmlformats.org/officeDocument/2006/relationships/slide" Target="slides/slide67.xml"/><Relationship Id="rId96" Type="http://schemas.openxmlformats.org/officeDocument/2006/relationships/slide" Target="slides/slide88.xml"/><Relationship Id="rId140" Type="http://schemas.openxmlformats.org/officeDocument/2006/relationships/slide" Target="slides/slide132.xml"/><Relationship Id="rId161" Type="http://schemas.openxmlformats.org/officeDocument/2006/relationships/slide" Target="slides/slide153.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77" Type="http://schemas.openxmlformats.org/officeDocument/2006/relationships/tableStyles" Target="tableStyles.xml"/><Relationship Id="rId172" Type="http://schemas.openxmlformats.org/officeDocument/2006/relationships/notesMaster" Target="notesMasters/notesMaster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slide" Target="slides/slide159.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178" Type="http://schemas.microsoft.com/office/2015/10/relationships/revisionInfo" Target="revisionInfo.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73" Type="http://schemas.openxmlformats.org/officeDocument/2006/relationships/handoutMaster" Target="handoutMasters/handoutMaster1.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presProps" Target="presProps.xml"/><Relationship Id="rId179" Type="http://schemas.microsoft.com/office/2018/10/relationships/authors" Target="author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slide" Target="slides/slide156.xml"/><Relationship Id="rId169" Type="http://schemas.openxmlformats.org/officeDocument/2006/relationships/slide" Target="slides/slide161.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viewProps" Target="viewProp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slide" Target="slides/slide157.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theme" Target="theme/theme1.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 Type="http://schemas.openxmlformats.org/officeDocument/2006/relationships/customXml" Target="../customXml/item1.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89D31A-6B21-4FC2-90B5-03DB0198FFA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AE1078-0E22-4170-9766-E5BE0FD47B4F}">
      <dgm:prSet custT="1"/>
      <dgm:spPr/>
      <dgm:t>
        <a:bodyPr/>
        <a:lstStyle/>
        <a:p>
          <a:pPr>
            <a:lnSpc>
              <a:spcPct val="100000"/>
            </a:lnSpc>
          </a:pPr>
          <a:r>
            <a:rPr lang="es-MX" sz="1000">
              <a:latin typeface="IBM Plex Mono" panose="020B0509050203000203" pitchFamily="49" charset="77"/>
            </a:rPr>
            <a:t>Comprenderlas necesidades de negocio.</a:t>
          </a:r>
          <a:endParaRPr lang="en-US" sz="1000">
            <a:latin typeface="IBM Plex Mono" panose="020B0509050203000203" pitchFamily="49" charset="77"/>
          </a:endParaRPr>
        </a:p>
      </dgm:t>
    </dgm:pt>
    <dgm:pt modelId="{45D1480D-7C2C-487D-807B-4F94EB912281}" type="parTrans" cxnId="{3A4495D2-1013-4A3D-A926-70F877EC16DE}">
      <dgm:prSet/>
      <dgm:spPr/>
      <dgm:t>
        <a:bodyPr/>
        <a:lstStyle/>
        <a:p>
          <a:endParaRPr lang="en-US" sz="1000">
            <a:latin typeface="IBM Plex Mono" panose="020B0509050203000203" pitchFamily="49" charset="77"/>
          </a:endParaRPr>
        </a:p>
      </dgm:t>
    </dgm:pt>
    <dgm:pt modelId="{FC003DA4-0BB3-4F01-8323-AD25562246E7}" type="sibTrans" cxnId="{3A4495D2-1013-4A3D-A926-70F877EC16DE}">
      <dgm:prSet/>
      <dgm:spPr/>
      <dgm:t>
        <a:bodyPr/>
        <a:lstStyle/>
        <a:p>
          <a:endParaRPr lang="en-US" sz="1000">
            <a:latin typeface="IBM Plex Mono" panose="020B0509050203000203" pitchFamily="49" charset="77"/>
          </a:endParaRPr>
        </a:p>
      </dgm:t>
    </dgm:pt>
    <dgm:pt modelId="{83CA220C-81A5-40DD-B505-06F8F2FFA5B8}">
      <dgm:prSet custT="1"/>
      <dgm:spPr/>
      <dgm:t>
        <a:bodyPr/>
        <a:lstStyle/>
        <a:p>
          <a:pPr>
            <a:lnSpc>
              <a:spcPct val="100000"/>
            </a:lnSpc>
          </a:pPr>
          <a:r>
            <a:rPr lang="es-MX" sz="1000">
              <a:latin typeface="IBM Plex Mono" panose="020B0509050203000203" pitchFamily="49" charset="77"/>
            </a:rPr>
            <a:t>Identificar los problemas, descubrir oportunidades y cambios.</a:t>
          </a:r>
          <a:endParaRPr lang="en-US" sz="1000">
            <a:latin typeface="IBM Plex Mono" panose="020B0509050203000203" pitchFamily="49" charset="77"/>
          </a:endParaRPr>
        </a:p>
      </dgm:t>
    </dgm:pt>
    <dgm:pt modelId="{A19B8660-E487-4D69-B589-CD8E8103849A}" type="parTrans" cxnId="{85A3E419-8C6D-49DC-BBEE-8AED43CF4F4C}">
      <dgm:prSet/>
      <dgm:spPr/>
      <dgm:t>
        <a:bodyPr/>
        <a:lstStyle/>
        <a:p>
          <a:endParaRPr lang="en-US" sz="1000">
            <a:latin typeface="IBM Plex Mono" panose="020B0509050203000203" pitchFamily="49" charset="77"/>
          </a:endParaRPr>
        </a:p>
      </dgm:t>
    </dgm:pt>
    <dgm:pt modelId="{68F04B06-E1BD-4E86-A838-03CC305A2BA4}" type="sibTrans" cxnId="{85A3E419-8C6D-49DC-BBEE-8AED43CF4F4C}">
      <dgm:prSet/>
      <dgm:spPr/>
      <dgm:t>
        <a:bodyPr/>
        <a:lstStyle/>
        <a:p>
          <a:endParaRPr lang="en-US" sz="1000">
            <a:latin typeface="IBM Plex Mono" panose="020B0509050203000203" pitchFamily="49" charset="77"/>
          </a:endParaRPr>
        </a:p>
      </dgm:t>
    </dgm:pt>
    <dgm:pt modelId="{C135A1C4-D06D-4206-BFF8-EC582A841AED}">
      <dgm:prSet custT="1"/>
      <dgm:spPr/>
      <dgm:t>
        <a:bodyPr/>
        <a:lstStyle/>
        <a:p>
          <a:pPr>
            <a:lnSpc>
              <a:spcPct val="100000"/>
            </a:lnSpc>
          </a:pPr>
          <a:r>
            <a:rPr lang="es-MX" sz="1000">
              <a:latin typeface="IBM Plex Mono" panose="020B0509050203000203" pitchFamily="49" charset="77"/>
            </a:rPr>
            <a:t>Definir y documentar los requisitos y reglas de negocio.</a:t>
          </a:r>
          <a:endParaRPr lang="en-US" sz="1000">
            <a:latin typeface="IBM Plex Mono" panose="020B0509050203000203" pitchFamily="49" charset="77"/>
          </a:endParaRPr>
        </a:p>
      </dgm:t>
    </dgm:pt>
    <dgm:pt modelId="{11742937-2EC6-4126-960E-1EB32ACCA0FC}" type="parTrans" cxnId="{4EFC5BB0-D0FA-44A2-8D34-DAD7B851F1B0}">
      <dgm:prSet/>
      <dgm:spPr/>
      <dgm:t>
        <a:bodyPr/>
        <a:lstStyle/>
        <a:p>
          <a:endParaRPr lang="en-US" sz="1000">
            <a:latin typeface="IBM Plex Mono" panose="020B0509050203000203" pitchFamily="49" charset="77"/>
          </a:endParaRPr>
        </a:p>
      </dgm:t>
    </dgm:pt>
    <dgm:pt modelId="{464EBC4F-CB42-4ACA-863E-58D2FBBEC2DA}" type="sibTrans" cxnId="{4EFC5BB0-D0FA-44A2-8D34-DAD7B851F1B0}">
      <dgm:prSet/>
      <dgm:spPr/>
      <dgm:t>
        <a:bodyPr/>
        <a:lstStyle/>
        <a:p>
          <a:endParaRPr lang="en-US" sz="1000">
            <a:latin typeface="IBM Plex Mono" panose="020B0509050203000203" pitchFamily="49" charset="77"/>
          </a:endParaRPr>
        </a:p>
      </dgm:t>
    </dgm:pt>
    <dgm:pt modelId="{61AE9FA0-466D-4BC5-9965-868108F2DD56}">
      <dgm:prSet custT="1"/>
      <dgm:spPr/>
      <dgm:t>
        <a:bodyPr/>
        <a:lstStyle/>
        <a:p>
          <a:pPr>
            <a:lnSpc>
              <a:spcPct val="100000"/>
            </a:lnSpc>
          </a:pPr>
          <a:r>
            <a:rPr lang="es-MX" sz="1000">
              <a:latin typeface="IBM Plex Mono" panose="020B0509050203000203" pitchFamily="49" charset="77"/>
            </a:rPr>
            <a:t>Definir y documentar los procesos de negocio.</a:t>
          </a:r>
          <a:endParaRPr lang="en-US" sz="1000">
            <a:latin typeface="IBM Plex Mono" panose="020B0509050203000203" pitchFamily="49" charset="77"/>
          </a:endParaRPr>
        </a:p>
      </dgm:t>
    </dgm:pt>
    <dgm:pt modelId="{C82B9440-24FF-4CF9-BCB6-FEDA0083AC08}" type="parTrans" cxnId="{35E09312-592C-4E31-8FF0-CE5DCEA6B929}">
      <dgm:prSet/>
      <dgm:spPr/>
      <dgm:t>
        <a:bodyPr/>
        <a:lstStyle/>
        <a:p>
          <a:endParaRPr lang="en-US" sz="1000">
            <a:latin typeface="IBM Plex Mono" panose="020B0509050203000203" pitchFamily="49" charset="77"/>
          </a:endParaRPr>
        </a:p>
      </dgm:t>
    </dgm:pt>
    <dgm:pt modelId="{8B602B5C-9025-4A67-A6E4-E82AD9130528}" type="sibTrans" cxnId="{35E09312-592C-4E31-8FF0-CE5DCEA6B929}">
      <dgm:prSet/>
      <dgm:spPr/>
      <dgm:t>
        <a:bodyPr/>
        <a:lstStyle/>
        <a:p>
          <a:endParaRPr lang="en-US" sz="1000">
            <a:latin typeface="IBM Plex Mono" panose="020B0509050203000203" pitchFamily="49" charset="77"/>
          </a:endParaRPr>
        </a:p>
      </dgm:t>
    </dgm:pt>
    <dgm:pt modelId="{59B6C4CB-1527-4A25-8A87-8639426C2AD2}" type="pres">
      <dgm:prSet presAssocID="{6989D31A-6B21-4FC2-90B5-03DB0198FFA3}" presName="root" presStyleCnt="0">
        <dgm:presLayoutVars>
          <dgm:dir/>
          <dgm:resizeHandles val="exact"/>
        </dgm:presLayoutVars>
      </dgm:prSet>
      <dgm:spPr/>
    </dgm:pt>
    <dgm:pt modelId="{B9B5CC7F-5237-427D-BC4A-F0AB8D407F1D}" type="pres">
      <dgm:prSet presAssocID="{39AE1078-0E22-4170-9766-E5BE0FD47B4F}" presName="compNode" presStyleCnt="0"/>
      <dgm:spPr/>
    </dgm:pt>
    <dgm:pt modelId="{385AACED-9254-4D43-9473-524275610C2B}" type="pres">
      <dgm:prSet presAssocID="{39AE1078-0E22-4170-9766-E5BE0FD47B4F}" presName="bgRect" presStyleLbl="bgShp" presStyleIdx="0" presStyleCnt="4" custLinFactNeighborX="-22094" custLinFactNeighborY="2931"/>
      <dgm:spPr>
        <a:solidFill>
          <a:schemeClr val="accent2">
            <a:lumMod val="20000"/>
            <a:lumOff val="80000"/>
          </a:schemeClr>
        </a:solidFill>
      </dgm:spPr>
    </dgm:pt>
    <dgm:pt modelId="{636E86AA-398A-4FBC-8374-57BFB36C8274}" type="pres">
      <dgm:prSet presAssocID="{39AE1078-0E22-4170-9766-E5BE0FD47B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iosco"/>
        </a:ext>
      </dgm:extLst>
    </dgm:pt>
    <dgm:pt modelId="{F9CC36D5-1E9A-4B01-A73B-ADF778ACE035}" type="pres">
      <dgm:prSet presAssocID="{39AE1078-0E22-4170-9766-E5BE0FD47B4F}" presName="spaceRect" presStyleCnt="0"/>
      <dgm:spPr/>
    </dgm:pt>
    <dgm:pt modelId="{17630595-9F1F-4860-821D-11A62D628EF0}" type="pres">
      <dgm:prSet presAssocID="{39AE1078-0E22-4170-9766-E5BE0FD47B4F}" presName="parTx" presStyleLbl="revTx" presStyleIdx="0" presStyleCnt="4">
        <dgm:presLayoutVars>
          <dgm:chMax val="0"/>
          <dgm:chPref val="0"/>
        </dgm:presLayoutVars>
      </dgm:prSet>
      <dgm:spPr/>
    </dgm:pt>
    <dgm:pt modelId="{94B3F667-8621-481C-BE8A-531BCAE174B4}" type="pres">
      <dgm:prSet presAssocID="{FC003DA4-0BB3-4F01-8323-AD25562246E7}" presName="sibTrans" presStyleCnt="0"/>
      <dgm:spPr/>
    </dgm:pt>
    <dgm:pt modelId="{84678E91-21B1-46CD-8676-76D64B8A34A2}" type="pres">
      <dgm:prSet presAssocID="{83CA220C-81A5-40DD-B505-06F8F2FFA5B8}" presName="compNode" presStyleCnt="0"/>
      <dgm:spPr/>
    </dgm:pt>
    <dgm:pt modelId="{7CE97607-A1AB-4C37-993F-B7AC6014422D}" type="pres">
      <dgm:prSet presAssocID="{83CA220C-81A5-40DD-B505-06F8F2FFA5B8}" presName="bgRect" presStyleLbl="bgShp" presStyleIdx="1" presStyleCnt="4"/>
      <dgm:spPr>
        <a:solidFill>
          <a:schemeClr val="accent4">
            <a:lumMod val="20000"/>
            <a:lumOff val="80000"/>
          </a:schemeClr>
        </a:solidFill>
      </dgm:spPr>
    </dgm:pt>
    <dgm:pt modelId="{1C71B2FB-C222-4538-8A3C-DD02667A0AD5}" type="pres">
      <dgm:prSet presAssocID="{83CA220C-81A5-40DD-B505-06F8F2FFA5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C617521-35F1-466F-9B2B-40A3210AA6A5}" type="pres">
      <dgm:prSet presAssocID="{83CA220C-81A5-40DD-B505-06F8F2FFA5B8}" presName="spaceRect" presStyleCnt="0"/>
      <dgm:spPr/>
    </dgm:pt>
    <dgm:pt modelId="{F7308BE7-B513-4752-A0B0-4FB4437B97F3}" type="pres">
      <dgm:prSet presAssocID="{83CA220C-81A5-40DD-B505-06F8F2FFA5B8}" presName="parTx" presStyleLbl="revTx" presStyleIdx="1" presStyleCnt="4">
        <dgm:presLayoutVars>
          <dgm:chMax val="0"/>
          <dgm:chPref val="0"/>
        </dgm:presLayoutVars>
      </dgm:prSet>
      <dgm:spPr/>
    </dgm:pt>
    <dgm:pt modelId="{035B496E-430C-4A21-A685-3295233EF192}" type="pres">
      <dgm:prSet presAssocID="{68F04B06-E1BD-4E86-A838-03CC305A2BA4}" presName="sibTrans" presStyleCnt="0"/>
      <dgm:spPr/>
    </dgm:pt>
    <dgm:pt modelId="{B5F7A967-5D72-4FD7-BB0C-70E9C87978D5}" type="pres">
      <dgm:prSet presAssocID="{C135A1C4-D06D-4206-BFF8-EC582A841AED}" presName="compNode" presStyleCnt="0"/>
      <dgm:spPr/>
    </dgm:pt>
    <dgm:pt modelId="{A48A4447-F62F-4D0C-8BFE-228665096815}" type="pres">
      <dgm:prSet presAssocID="{C135A1C4-D06D-4206-BFF8-EC582A841AED}" presName="bgRect" presStyleLbl="bgShp" presStyleIdx="2" presStyleCnt="4"/>
      <dgm:spPr>
        <a:solidFill>
          <a:schemeClr val="accent2">
            <a:lumMod val="20000"/>
            <a:lumOff val="80000"/>
          </a:schemeClr>
        </a:solidFill>
      </dgm:spPr>
    </dgm:pt>
    <dgm:pt modelId="{CAA28BC1-1812-4811-8A6A-7F379DB899C8}" type="pres">
      <dgm:prSet presAssocID="{C135A1C4-D06D-4206-BFF8-EC582A841A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320540FC-118C-4D8D-9631-D4197E7E420D}" type="pres">
      <dgm:prSet presAssocID="{C135A1C4-D06D-4206-BFF8-EC582A841AED}" presName="spaceRect" presStyleCnt="0"/>
      <dgm:spPr/>
    </dgm:pt>
    <dgm:pt modelId="{53CBEAE8-DE94-433A-B002-AA48C2A7BB28}" type="pres">
      <dgm:prSet presAssocID="{C135A1C4-D06D-4206-BFF8-EC582A841AED}" presName="parTx" presStyleLbl="revTx" presStyleIdx="2" presStyleCnt="4">
        <dgm:presLayoutVars>
          <dgm:chMax val="0"/>
          <dgm:chPref val="0"/>
        </dgm:presLayoutVars>
      </dgm:prSet>
      <dgm:spPr/>
    </dgm:pt>
    <dgm:pt modelId="{6BF20B34-3038-4493-B945-535FD0C4FF5B}" type="pres">
      <dgm:prSet presAssocID="{464EBC4F-CB42-4ACA-863E-58D2FBBEC2DA}" presName="sibTrans" presStyleCnt="0"/>
      <dgm:spPr/>
    </dgm:pt>
    <dgm:pt modelId="{66ADC48E-273D-41AE-A414-C8B3B609CA1C}" type="pres">
      <dgm:prSet presAssocID="{61AE9FA0-466D-4BC5-9965-868108F2DD56}" presName="compNode" presStyleCnt="0"/>
      <dgm:spPr/>
    </dgm:pt>
    <dgm:pt modelId="{8E78221A-11DC-4114-A472-CD20A4053709}" type="pres">
      <dgm:prSet presAssocID="{61AE9FA0-466D-4BC5-9965-868108F2DD56}" presName="bgRect" presStyleLbl="bgShp" presStyleIdx="3" presStyleCnt="4"/>
      <dgm:spPr>
        <a:solidFill>
          <a:schemeClr val="accent4">
            <a:lumMod val="20000"/>
            <a:lumOff val="80000"/>
          </a:schemeClr>
        </a:solidFill>
      </dgm:spPr>
    </dgm:pt>
    <dgm:pt modelId="{EFC69FF2-C2C7-45EE-ACEF-60C958A774D6}" type="pres">
      <dgm:prSet presAssocID="{61AE9FA0-466D-4BC5-9965-868108F2DD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01B46477-8581-456B-B671-6CA7FE22CBD2}" type="pres">
      <dgm:prSet presAssocID="{61AE9FA0-466D-4BC5-9965-868108F2DD56}" presName="spaceRect" presStyleCnt="0"/>
      <dgm:spPr/>
    </dgm:pt>
    <dgm:pt modelId="{13C87AEF-8AEC-4108-BE6F-CF154A918F8E}" type="pres">
      <dgm:prSet presAssocID="{61AE9FA0-466D-4BC5-9965-868108F2DD56}" presName="parTx" presStyleLbl="revTx" presStyleIdx="3" presStyleCnt="4">
        <dgm:presLayoutVars>
          <dgm:chMax val="0"/>
          <dgm:chPref val="0"/>
        </dgm:presLayoutVars>
      </dgm:prSet>
      <dgm:spPr/>
    </dgm:pt>
  </dgm:ptLst>
  <dgm:cxnLst>
    <dgm:cxn modelId="{35E09312-592C-4E31-8FF0-CE5DCEA6B929}" srcId="{6989D31A-6B21-4FC2-90B5-03DB0198FFA3}" destId="{61AE9FA0-466D-4BC5-9965-868108F2DD56}" srcOrd="3" destOrd="0" parTransId="{C82B9440-24FF-4CF9-BCB6-FEDA0083AC08}" sibTransId="{8B602B5C-9025-4A67-A6E4-E82AD9130528}"/>
    <dgm:cxn modelId="{85A3E419-8C6D-49DC-BBEE-8AED43CF4F4C}" srcId="{6989D31A-6B21-4FC2-90B5-03DB0198FFA3}" destId="{83CA220C-81A5-40DD-B505-06F8F2FFA5B8}" srcOrd="1" destOrd="0" parTransId="{A19B8660-E487-4D69-B589-CD8E8103849A}" sibTransId="{68F04B06-E1BD-4E86-A838-03CC305A2BA4}"/>
    <dgm:cxn modelId="{1957FE3D-00EE-4C81-BEB7-83B7F61C96FC}" type="presOf" srcId="{83CA220C-81A5-40DD-B505-06F8F2FFA5B8}" destId="{F7308BE7-B513-4752-A0B0-4FB4437B97F3}" srcOrd="0" destOrd="0" presId="urn:microsoft.com/office/officeart/2018/2/layout/IconVerticalSolidList"/>
    <dgm:cxn modelId="{82F07461-1C8D-4570-9728-337790C241B6}" type="presOf" srcId="{C135A1C4-D06D-4206-BFF8-EC582A841AED}" destId="{53CBEAE8-DE94-433A-B002-AA48C2A7BB28}" srcOrd="0" destOrd="0" presId="urn:microsoft.com/office/officeart/2018/2/layout/IconVerticalSolidList"/>
    <dgm:cxn modelId="{39576E62-2E19-401E-AB88-64C2160F44A4}" type="presOf" srcId="{39AE1078-0E22-4170-9766-E5BE0FD47B4F}" destId="{17630595-9F1F-4860-821D-11A62D628EF0}" srcOrd="0" destOrd="0" presId="urn:microsoft.com/office/officeart/2018/2/layout/IconVerticalSolidList"/>
    <dgm:cxn modelId="{4EFC5BB0-D0FA-44A2-8D34-DAD7B851F1B0}" srcId="{6989D31A-6B21-4FC2-90B5-03DB0198FFA3}" destId="{C135A1C4-D06D-4206-BFF8-EC582A841AED}" srcOrd="2" destOrd="0" parTransId="{11742937-2EC6-4126-960E-1EB32ACCA0FC}" sibTransId="{464EBC4F-CB42-4ACA-863E-58D2FBBEC2DA}"/>
    <dgm:cxn modelId="{C40E2AB4-9F4F-4FD7-8AA9-CA39380CF96C}" type="presOf" srcId="{61AE9FA0-466D-4BC5-9965-868108F2DD56}" destId="{13C87AEF-8AEC-4108-BE6F-CF154A918F8E}" srcOrd="0" destOrd="0" presId="urn:microsoft.com/office/officeart/2018/2/layout/IconVerticalSolidList"/>
    <dgm:cxn modelId="{6C344DBB-3F79-4C53-A4C3-644482AE29AB}" type="presOf" srcId="{6989D31A-6B21-4FC2-90B5-03DB0198FFA3}" destId="{59B6C4CB-1527-4A25-8A87-8639426C2AD2}" srcOrd="0" destOrd="0" presId="urn:microsoft.com/office/officeart/2018/2/layout/IconVerticalSolidList"/>
    <dgm:cxn modelId="{3A4495D2-1013-4A3D-A926-70F877EC16DE}" srcId="{6989D31A-6B21-4FC2-90B5-03DB0198FFA3}" destId="{39AE1078-0E22-4170-9766-E5BE0FD47B4F}" srcOrd="0" destOrd="0" parTransId="{45D1480D-7C2C-487D-807B-4F94EB912281}" sibTransId="{FC003DA4-0BB3-4F01-8323-AD25562246E7}"/>
    <dgm:cxn modelId="{6B3BB6D2-F19F-46DD-907E-06BD38C3D056}" type="presParOf" srcId="{59B6C4CB-1527-4A25-8A87-8639426C2AD2}" destId="{B9B5CC7F-5237-427D-BC4A-F0AB8D407F1D}" srcOrd="0" destOrd="0" presId="urn:microsoft.com/office/officeart/2018/2/layout/IconVerticalSolidList"/>
    <dgm:cxn modelId="{1641F765-FA4D-47B0-B365-199768E28765}" type="presParOf" srcId="{B9B5CC7F-5237-427D-BC4A-F0AB8D407F1D}" destId="{385AACED-9254-4D43-9473-524275610C2B}" srcOrd="0" destOrd="0" presId="urn:microsoft.com/office/officeart/2018/2/layout/IconVerticalSolidList"/>
    <dgm:cxn modelId="{4AC4751B-0B1D-48F5-A866-4945CBBEE7F2}" type="presParOf" srcId="{B9B5CC7F-5237-427D-BC4A-F0AB8D407F1D}" destId="{636E86AA-398A-4FBC-8374-57BFB36C8274}" srcOrd="1" destOrd="0" presId="urn:microsoft.com/office/officeart/2018/2/layout/IconVerticalSolidList"/>
    <dgm:cxn modelId="{CE482815-8561-4995-9918-5D79B762A052}" type="presParOf" srcId="{B9B5CC7F-5237-427D-BC4A-F0AB8D407F1D}" destId="{F9CC36D5-1E9A-4B01-A73B-ADF778ACE035}" srcOrd="2" destOrd="0" presId="urn:microsoft.com/office/officeart/2018/2/layout/IconVerticalSolidList"/>
    <dgm:cxn modelId="{810CD146-7141-4C8C-9C0B-45A180531C52}" type="presParOf" srcId="{B9B5CC7F-5237-427D-BC4A-F0AB8D407F1D}" destId="{17630595-9F1F-4860-821D-11A62D628EF0}" srcOrd="3" destOrd="0" presId="urn:microsoft.com/office/officeart/2018/2/layout/IconVerticalSolidList"/>
    <dgm:cxn modelId="{337580E3-7AC0-4F36-B341-C1957DD181E6}" type="presParOf" srcId="{59B6C4CB-1527-4A25-8A87-8639426C2AD2}" destId="{94B3F667-8621-481C-BE8A-531BCAE174B4}" srcOrd="1" destOrd="0" presId="urn:microsoft.com/office/officeart/2018/2/layout/IconVerticalSolidList"/>
    <dgm:cxn modelId="{CEE1F66A-F959-408D-A555-06D7A7BFB9D5}" type="presParOf" srcId="{59B6C4CB-1527-4A25-8A87-8639426C2AD2}" destId="{84678E91-21B1-46CD-8676-76D64B8A34A2}" srcOrd="2" destOrd="0" presId="urn:microsoft.com/office/officeart/2018/2/layout/IconVerticalSolidList"/>
    <dgm:cxn modelId="{CC7E02AE-1BB9-43D1-9132-D1276536E93A}" type="presParOf" srcId="{84678E91-21B1-46CD-8676-76D64B8A34A2}" destId="{7CE97607-A1AB-4C37-993F-B7AC6014422D}" srcOrd="0" destOrd="0" presId="urn:microsoft.com/office/officeart/2018/2/layout/IconVerticalSolidList"/>
    <dgm:cxn modelId="{E4AA2E22-3987-4B5A-BB07-11A8F38E6D7C}" type="presParOf" srcId="{84678E91-21B1-46CD-8676-76D64B8A34A2}" destId="{1C71B2FB-C222-4538-8A3C-DD02667A0AD5}" srcOrd="1" destOrd="0" presId="urn:microsoft.com/office/officeart/2018/2/layout/IconVerticalSolidList"/>
    <dgm:cxn modelId="{0B32ECD2-4A36-4EE4-B97B-2002AD5875F3}" type="presParOf" srcId="{84678E91-21B1-46CD-8676-76D64B8A34A2}" destId="{2C617521-35F1-466F-9B2B-40A3210AA6A5}" srcOrd="2" destOrd="0" presId="urn:microsoft.com/office/officeart/2018/2/layout/IconVerticalSolidList"/>
    <dgm:cxn modelId="{00B2B97B-FF34-416E-A83B-85D3046D7CBC}" type="presParOf" srcId="{84678E91-21B1-46CD-8676-76D64B8A34A2}" destId="{F7308BE7-B513-4752-A0B0-4FB4437B97F3}" srcOrd="3" destOrd="0" presId="urn:microsoft.com/office/officeart/2018/2/layout/IconVerticalSolidList"/>
    <dgm:cxn modelId="{8BE30389-9429-4E97-B143-0EE0B1644B8F}" type="presParOf" srcId="{59B6C4CB-1527-4A25-8A87-8639426C2AD2}" destId="{035B496E-430C-4A21-A685-3295233EF192}" srcOrd="3" destOrd="0" presId="urn:microsoft.com/office/officeart/2018/2/layout/IconVerticalSolidList"/>
    <dgm:cxn modelId="{1DB5CCB4-2248-4D35-848B-B8683D2AE361}" type="presParOf" srcId="{59B6C4CB-1527-4A25-8A87-8639426C2AD2}" destId="{B5F7A967-5D72-4FD7-BB0C-70E9C87978D5}" srcOrd="4" destOrd="0" presId="urn:microsoft.com/office/officeart/2018/2/layout/IconVerticalSolidList"/>
    <dgm:cxn modelId="{03B95899-95C9-4172-BEBF-C2E39351624B}" type="presParOf" srcId="{B5F7A967-5D72-4FD7-BB0C-70E9C87978D5}" destId="{A48A4447-F62F-4D0C-8BFE-228665096815}" srcOrd="0" destOrd="0" presId="urn:microsoft.com/office/officeart/2018/2/layout/IconVerticalSolidList"/>
    <dgm:cxn modelId="{B3F98734-92D4-487C-8F76-5685619296E8}" type="presParOf" srcId="{B5F7A967-5D72-4FD7-BB0C-70E9C87978D5}" destId="{CAA28BC1-1812-4811-8A6A-7F379DB899C8}" srcOrd="1" destOrd="0" presId="urn:microsoft.com/office/officeart/2018/2/layout/IconVerticalSolidList"/>
    <dgm:cxn modelId="{B7C8744D-2896-4C75-B84F-65EB9A249E89}" type="presParOf" srcId="{B5F7A967-5D72-4FD7-BB0C-70E9C87978D5}" destId="{320540FC-118C-4D8D-9631-D4197E7E420D}" srcOrd="2" destOrd="0" presId="urn:microsoft.com/office/officeart/2018/2/layout/IconVerticalSolidList"/>
    <dgm:cxn modelId="{ADA3E9EA-8910-4B49-B8BA-A8FCE748B1F2}" type="presParOf" srcId="{B5F7A967-5D72-4FD7-BB0C-70E9C87978D5}" destId="{53CBEAE8-DE94-433A-B002-AA48C2A7BB28}" srcOrd="3" destOrd="0" presId="urn:microsoft.com/office/officeart/2018/2/layout/IconVerticalSolidList"/>
    <dgm:cxn modelId="{817858BA-A297-4809-A7EC-6E38ED708659}" type="presParOf" srcId="{59B6C4CB-1527-4A25-8A87-8639426C2AD2}" destId="{6BF20B34-3038-4493-B945-535FD0C4FF5B}" srcOrd="5" destOrd="0" presId="urn:microsoft.com/office/officeart/2018/2/layout/IconVerticalSolidList"/>
    <dgm:cxn modelId="{8F2FF27F-CCDD-4E81-B2BB-2E65ABBC1902}" type="presParOf" srcId="{59B6C4CB-1527-4A25-8A87-8639426C2AD2}" destId="{66ADC48E-273D-41AE-A414-C8B3B609CA1C}" srcOrd="6" destOrd="0" presId="urn:microsoft.com/office/officeart/2018/2/layout/IconVerticalSolidList"/>
    <dgm:cxn modelId="{7AA3A6C2-1072-42EE-BC3D-6CF20D9751F0}" type="presParOf" srcId="{66ADC48E-273D-41AE-A414-C8B3B609CA1C}" destId="{8E78221A-11DC-4114-A472-CD20A4053709}" srcOrd="0" destOrd="0" presId="urn:microsoft.com/office/officeart/2018/2/layout/IconVerticalSolidList"/>
    <dgm:cxn modelId="{D9321CF1-F247-4E91-987B-D7871DBE07E1}" type="presParOf" srcId="{66ADC48E-273D-41AE-A414-C8B3B609CA1C}" destId="{EFC69FF2-C2C7-45EE-ACEF-60C958A774D6}" srcOrd="1" destOrd="0" presId="urn:microsoft.com/office/officeart/2018/2/layout/IconVerticalSolidList"/>
    <dgm:cxn modelId="{1322B9B1-5D0C-4785-A467-5EF988A229A9}" type="presParOf" srcId="{66ADC48E-273D-41AE-A414-C8B3B609CA1C}" destId="{01B46477-8581-456B-B671-6CA7FE22CBD2}" srcOrd="2" destOrd="0" presId="urn:microsoft.com/office/officeart/2018/2/layout/IconVerticalSolidList"/>
    <dgm:cxn modelId="{55693AB2-EDB7-424D-B85A-5DEF274388F6}" type="presParOf" srcId="{66ADC48E-273D-41AE-A414-C8B3B609CA1C}" destId="{13C87AEF-8AEC-4108-BE6F-CF154A918F8E}" srcOrd="3" destOrd="0" presId="urn:microsoft.com/office/officeart/2018/2/layout/IconVerticalSolid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89D31A-6B21-4FC2-90B5-03DB0198FFA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E205458-9E2E-499D-9912-838D21B2D282}">
      <dgm:prSet custT="1"/>
      <dgm:spPr/>
      <dgm:t>
        <a:bodyPr/>
        <a:lstStyle/>
        <a:p>
          <a:pPr>
            <a:lnSpc>
              <a:spcPct val="100000"/>
            </a:lnSpc>
          </a:pPr>
          <a:r>
            <a:rPr lang="es-MX" sz="1000">
              <a:latin typeface="IBM Plex Mono" panose="020B0509050203000203" pitchFamily="49" charset="77"/>
            </a:rPr>
            <a:t>Desarrollo de Casos de Uso.</a:t>
          </a:r>
          <a:endParaRPr lang="en-US" sz="1000">
            <a:latin typeface="IBM Plex Mono" panose="020B0509050203000203" pitchFamily="49" charset="77"/>
          </a:endParaRPr>
        </a:p>
      </dgm:t>
    </dgm:pt>
    <dgm:pt modelId="{E04D895B-618A-41BA-BE56-8B0ACA85C4C9}" type="parTrans" cxnId="{2493EE6A-DCED-43D6-A626-24CE746583C3}">
      <dgm:prSet/>
      <dgm:spPr/>
      <dgm:t>
        <a:bodyPr/>
        <a:lstStyle/>
        <a:p>
          <a:endParaRPr lang="en-US" sz="1000">
            <a:latin typeface="IBM Plex Mono" panose="020B0509050203000203" pitchFamily="49" charset="77"/>
          </a:endParaRPr>
        </a:p>
      </dgm:t>
    </dgm:pt>
    <dgm:pt modelId="{3F5A6D1E-D57A-46B2-A4BA-321109897EE2}" type="sibTrans" cxnId="{2493EE6A-DCED-43D6-A626-24CE746583C3}">
      <dgm:prSet/>
      <dgm:spPr/>
      <dgm:t>
        <a:bodyPr/>
        <a:lstStyle/>
        <a:p>
          <a:endParaRPr lang="en-US" sz="1000">
            <a:latin typeface="IBM Plex Mono" panose="020B0509050203000203" pitchFamily="49" charset="77"/>
          </a:endParaRPr>
        </a:p>
      </dgm:t>
    </dgm:pt>
    <dgm:pt modelId="{94C4E38C-DFF0-4E50-A56F-8B48AD00E74E}">
      <dgm:prSet custT="1"/>
      <dgm:spPr/>
      <dgm:t>
        <a:bodyPr/>
        <a:lstStyle/>
        <a:p>
          <a:pPr>
            <a:lnSpc>
              <a:spcPct val="100000"/>
            </a:lnSpc>
          </a:pPr>
          <a:r>
            <a:rPr lang="es-MX" sz="1000">
              <a:latin typeface="IBM Plex Mono" panose="020B0509050203000203" pitchFamily="49" charset="77"/>
            </a:rPr>
            <a:t>Diseño UML.</a:t>
          </a:r>
          <a:endParaRPr lang="en-US" sz="1000">
            <a:latin typeface="IBM Plex Mono" panose="020B0509050203000203" pitchFamily="49" charset="77"/>
          </a:endParaRPr>
        </a:p>
      </dgm:t>
    </dgm:pt>
    <dgm:pt modelId="{25505C0A-BADA-4E06-87C3-FBA2681531F9}" type="parTrans" cxnId="{F3F4CB1B-E159-4311-9C7D-8BB8C678A828}">
      <dgm:prSet/>
      <dgm:spPr/>
      <dgm:t>
        <a:bodyPr/>
        <a:lstStyle/>
        <a:p>
          <a:endParaRPr lang="en-US" sz="1000">
            <a:latin typeface="IBM Plex Mono" panose="020B0509050203000203" pitchFamily="49" charset="77"/>
          </a:endParaRPr>
        </a:p>
      </dgm:t>
    </dgm:pt>
    <dgm:pt modelId="{6CBC591E-5B89-43E7-B214-5B92FCD98EAF}" type="sibTrans" cxnId="{F3F4CB1B-E159-4311-9C7D-8BB8C678A828}">
      <dgm:prSet/>
      <dgm:spPr/>
      <dgm:t>
        <a:bodyPr/>
        <a:lstStyle/>
        <a:p>
          <a:endParaRPr lang="en-US" sz="1000">
            <a:latin typeface="IBM Plex Mono" panose="020B0509050203000203" pitchFamily="49" charset="77"/>
          </a:endParaRPr>
        </a:p>
      </dgm:t>
    </dgm:pt>
    <dgm:pt modelId="{6AD8229E-8625-40D0-8902-26FBE0B39E3F}">
      <dgm:prSet custT="1"/>
      <dgm:spPr/>
      <dgm:t>
        <a:bodyPr/>
        <a:lstStyle/>
        <a:p>
          <a:pPr>
            <a:lnSpc>
              <a:spcPct val="100000"/>
            </a:lnSpc>
          </a:pPr>
          <a:r>
            <a:rPr lang="es-MX" sz="1000">
              <a:latin typeface="IBM Plex Mono" panose="020B0509050203000203" pitchFamily="49" charset="77"/>
            </a:rPr>
            <a:t>Diseño de Mockups (prototipos/flujos de pantallas).</a:t>
          </a:r>
          <a:endParaRPr lang="en-US" sz="1000">
            <a:latin typeface="IBM Plex Mono" panose="020B0509050203000203" pitchFamily="49" charset="77"/>
          </a:endParaRPr>
        </a:p>
      </dgm:t>
    </dgm:pt>
    <dgm:pt modelId="{6050638F-9FFF-4500-990B-98BDA3AD8FBD}" type="parTrans" cxnId="{961E4E4C-7432-4E43-B753-A992F56B52D6}">
      <dgm:prSet/>
      <dgm:spPr/>
      <dgm:t>
        <a:bodyPr/>
        <a:lstStyle/>
        <a:p>
          <a:endParaRPr lang="en-US" sz="1000">
            <a:latin typeface="IBM Plex Mono" panose="020B0509050203000203" pitchFamily="49" charset="77"/>
          </a:endParaRPr>
        </a:p>
      </dgm:t>
    </dgm:pt>
    <dgm:pt modelId="{77B11EB5-0D77-4FB8-A2C9-780D22A900F2}" type="sibTrans" cxnId="{961E4E4C-7432-4E43-B753-A992F56B52D6}">
      <dgm:prSet/>
      <dgm:spPr/>
      <dgm:t>
        <a:bodyPr/>
        <a:lstStyle/>
        <a:p>
          <a:endParaRPr lang="en-US" sz="1000">
            <a:latin typeface="IBM Plex Mono" panose="020B0509050203000203" pitchFamily="49" charset="77"/>
          </a:endParaRPr>
        </a:p>
      </dgm:t>
    </dgm:pt>
    <dgm:pt modelId="{C398B06E-E899-4953-BD81-4A93536E0A4D}">
      <dgm:prSet custT="1"/>
      <dgm:spPr/>
      <dgm:t>
        <a:bodyPr/>
        <a:lstStyle/>
        <a:p>
          <a:pPr>
            <a:lnSpc>
              <a:spcPct val="100000"/>
            </a:lnSpc>
          </a:pPr>
          <a:r>
            <a:rPr lang="es-MX" sz="1000">
              <a:latin typeface="IBM Plex Mono" panose="020B0509050203000203" pitchFamily="49" charset="77"/>
            </a:rPr>
            <a:t>Gestionar el Proyecto/Requerimiento de Negocio (no obligatorio).</a:t>
          </a:r>
          <a:endParaRPr lang="en-US" sz="1000">
            <a:latin typeface="IBM Plex Mono" panose="020B0509050203000203" pitchFamily="49" charset="77"/>
          </a:endParaRPr>
        </a:p>
      </dgm:t>
    </dgm:pt>
    <dgm:pt modelId="{329C50FD-2873-4E3C-B1C7-A31A8A435F51}" type="parTrans" cxnId="{3F23BE13-25E2-42EA-8209-01873CBE3868}">
      <dgm:prSet/>
      <dgm:spPr/>
      <dgm:t>
        <a:bodyPr/>
        <a:lstStyle/>
        <a:p>
          <a:endParaRPr lang="en-US" sz="1000">
            <a:latin typeface="IBM Plex Mono" panose="020B0509050203000203" pitchFamily="49" charset="77"/>
          </a:endParaRPr>
        </a:p>
      </dgm:t>
    </dgm:pt>
    <dgm:pt modelId="{20A2216A-E18D-4A1F-A3E7-DE9FD74F2B50}" type="sibTrans" cxnId="{3F23BE13-25E2-42EA-8209-01873CBE3868}">
      <dgm:prSet/>
      <dgm:spPr/>
      <dgm:t>
        <a:bodyPr/>
        <a:lstStyle/>
        <a:p>
          <a:endParaRPr lang="en-US" sz="1000">
            <a:latin typeface="IBM Plex Mono" panose="020B0509050203000203" pitchFamily="49" charset="77"/>
          </a:endParaRPr>
        </a:p>
      </dgm:t>
    </dgm:pt>
    <dgm:pt modelId="{59B6C4CB-1527-4A25-8A87-8639426C2AD2}" type="pres">
      <dgm:prSet presAssocID="{6989D31A-6B21-4FC2-90B5-03DB0198FFA3}" presName="root" presStyleCnt="0">
        <dgm:presLayoutVars>
          <dgm:dir/>
          <dgm:resizeHandles val="exact"/>
        </dgm:presLayoutVars>
      </dgm:prSet>
      <dgm:spPr/>
    </dgm:pt>
    <dgm:pt modelId="{07C6AE5D-A160-4B92-A1D4-B441FA44F656}" type="pres">
      <dgm:prSet presAssocID="{FE205458-9E2E-499D-9912-838D21B2D282}" presName="compNode" presStyleCnt="0"/>
      <dgm:spPr/>
    </dgm:pt>
    <dgm:pt modelId="{87D2E8D1-344E-4273-A017-7B533EB35E6B}" type="pres">
      <dgm:prSet presAssocID="{FE205458-9E2E-499D-9912-838D21B2D282}" presName="bgRect" presStyleLbl="bgShp" presStyleIdx="0" presStyleCnt="4"/>
      <dgm:spPr>
        <a:solidFill>
          <a:schemeClr val="accent2">
            <a:lumMod val="20000"/>
            <a:lumOff val="80000"/>
          </a:schemeClr>
        </a:solidFill>
      </dgm:spPr>
    </dgm:pt>
    <dgm:pt modelId="{8162F732-ED44-4D04-8BA5-33F870EE13F4}" type="pres">
      <dgm:prSet presAssocID="{FE205458-9E2E-499D-9912-838D21B2D2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ábrica"/>
        </a:ext>
      </dgm:extLst>
    </dgm:pt>
    <dgm:pt modelId="{61D95938-1833-44EA-ADD0-B841BB8FD3FE}" type="pres">
      <dgm:prSet presAssocID="{FE205458-9E2E-499D-9912-838D21B2D282}" presName="spaceRect" presStyleCnt="0"/>
      <dgm:spPr/>
    </dgm:pt>
    <dgm:pt modelId="{2B74B43F-A9EA-4611-8590-D11FEFDE5C32}" type="pres">
      <dgm:prSet presAssocID="{FE205458-9E2E-499D-9912-838D21B2D282}" presName="parTx" presStyleLbl="revTx" presStyleIdx="0" presStyleCnt="4">
        <dgm:presLayoutVars>
          <dgm:chMax val="0"/>
          <dgm:chPref val="0"/>
        </dgm:presLayoutVars>
      </dgm:prSet>
      <dgm:spPr/>
    </dgm:pt>
    <dgm:pt modelId="{A0DB0B1C-72D6-43F7-AD80-C27AE029B938}" type="pres">
      <dgm:prSet presAssocID="{3F5A6D1E-D57A-46B2-A4BA-321109897EE2}" presName="sibTrans" presStyleCnt="0"/>
      <dgm:spPr/>
    </dgm:pt>
    <dgm:pt modelId="{EDB69873-B99E-440C-B763-7E2FF1B1A690}" type="pres">
      <dgm:prSet presAssocID="{94C4E38C-DFF0-4E50-A56F-8B48AD00E74E}" presName="compNode" presStyleCnt="0"/>
      <dgm:spPr/>
    </dgm:pt>
    <dgm:pt modelId="{CB2FB63B-4F0B-4649-929D-6D0A86BD9C7B}" type="pres">
      <dgm:prSet presAssocID="{94C4E38C-DFF0-4E50-A56F-8B48AD00E74E}" presName="bgRect" presStyleLbl="bgShp" presStyleIdx="1" presStyleCnt="4"/>
      <dgm:spPr>
        <a:solidFill>
          <a:schemeClr val="accent4">
            <a:lumMod val="20000"/>
            <a:lumOff val="80000"/>
          </a:schemeClr>
        </a:solidFill>
      </dgm:spPr>
    </dgm:pt>
    <dgm:pt modelId="{4689AEF7-BE22-4564-B3C6-C4A302419C11}" type="pres">
      <dgm:prSet presAssocID="{94C4E38C-DFF0-4E50-A56F-8B48AD00E74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5957D721-A1CC-40A9-B294-718B532430A2}" type="pres">
      <dgm:prSet presAssocID="{94C4E38C-DFF0-4E50-A56F-8B48AD00E74E}" presName="spaceRect" presStyleCnt="0"/>
      <dgm:spPr/>
    </dgm:pt>
    <dgm:pt modelId="{95CBC9FB-9220-4224-9A85-BFF298B18055}" type="pres">
      <dgm:prSet presAssocID="{94C4E38C-DFF0-4E50-A56F-8B48AD00E74E}" presName="parTx" presStyleLbl="revTx" presStyleIdx="1" presStyleCnt="4">
        <dgm:presLayoutVars>
          <dgm:chMax val="0"/>
          <dgm:chPref val="0"/>
        </dgm:presLayoutVars>
      </dgm:prSet>
      <dgm:spPr/>
    </dgm:pt>
    <dgm:pt modelId="{A4EF852E-24B2-4D32-98FA-BEC8C21711DF}" type="pres">
      <dgm:prSet presAssocID="{6CBC591E-5B89-43E7-B214-5B92FCD98EAF}" presName="sibTrans" presStyleCnt="0"/>
      <dgm:spPr/>
    </dgm:pt>
    <dgm:pt modelId="{85EF0218-9515-408F-A53A-CD4B92F568F2}" type="pres">
      <dgm:prSet presAssocID="{6AD8229E-8625-40D0-8902-26FBE0B39E3F}" presName="compNode" presStyleCnt="0"/>
      <dgm:spPr/>
    </dgm:pt>
    <dgm:pt modelId="{6A1023D3-A84C-427D-80DD-3C9982F15C90}" type="pres">
      <dgm:prSet presAssocID="{6AD8229E-8625-40D0-8902-26FBE0B39E3F}" presName="bgRect" presStyleLbl="bgShp" presStyleIdx="2" presStyleCnt="4"/>
      <dgm:spPr>
        <a:solidFill>
          <a:schemeClr val="accent2">
            <a:lumMod val="20000"/>
            <a:lumOff val="80000"/>
          </a:schemeClr>
        </a:solidFill>
      </dgm:spPr>
    </dgm:pt>
    <dgm:pt modelId="{3E25BD51-916C-4652-9CAD-383512856285}" type="pres">
      <dgm:prSet presAssocID="{6AD8229E-8625-40D0-8902-26FBE0B39E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granajes"/>
        </a:ext>
      </dgm:extLst>
    </dgm:pt>
    <dgm:pt modelId="{5A69F14C-BC1A-4231-BBB7-F2873E3B7113}" type="pres">
      <dgm:prSet presAssocID="{6AD8229E-8625-40D0-8902-26FBE0B39E3F}" presName="spaceRect" presStyleCnt="0"/>
      <dgm:spPr/>
    </dgm:pt>
    <dgm:pt modelId="{9F629E32-0DC0-4CBF-8873-AA3252C572FA}" type="pres">
      <dgm:prSet presAssocID="{6AD8229E-8625-40D0-8902-26FBE0B39E3F}" presName="parTx" presStyleLbl="revTx" presStyleIdx="2" presStyleCnt="4">
        <dgm:presLayoutVars>
          <dgm:chMax val="0"/>
          <dgm:chPref val="0"/>
        </dgm:presLayoutVars>
      </dgm:prSet>
      <dgm:spPr/>
    </dgm:pt>
    <dgm:pt modelId="{4B1027C6-4EF0-4CB1-BFE4-8EE13D884C2D}" type="pres">
      <dgm:prSet presAssocID="{77B11EB5-0D77-4FB8-A2C9-780D22A900F2}" presName="sibTrans" presStyleCnt="0"/>
      <dgm:spPr/>
    </dgm:pt>
    <dgm:pt modelId="{3682C735-0B25-4AFE-B20B-880FC9F5B3F1}" type="pres">
      <dgm:prSet presAssocID="{C398B06E-E899-4953-BD81-4A93536E0A4D}" presName="compNode" presStyleCnt="0"/>
      <dgm:spPr/>
    </dgm:pt>
    <dgm:pt modelId="{C4044A86-47F8-4CA9-9952-764D3C261687}" type="pres">
      <dgm:prSet presAssocID="{C398B06E-E899-4953-BD81-4A93536E0A4D}" presName="bgRect" presStyleLbl="bgShp" presStyleIdx="3" presStyleCnt="4"/>
      <dgm:spPr>
        <a:solidFill>
          <a:schemeClr val="accent4">
            <a:lumMod val="20000"/>
            <a:lumOff val="80000"/>
          </a:schemeClr>
        </a:solidFill>
      </dgm:spPr>
    </dgm:pt>
    <dgm:pt modelId="{EF0CA0C4-3BD7-4EFC-BB59-5E1BF24BDF55}" type="pres">
      <dgm:prSet presAssocID="{C398B06E-E899-4953-BD81-4A93536E0A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 sign"/>
        </a:ext>
      </dgm:extLst>
    </dgm:pt>
    <dgm:pt modelId="{C8B0F455-C20F-4F9E-871B-C9BB6CCCDD9B}" type="pres">
      <dgm:prSet presAssocID="{C398B06E-E899-4953-BD81-4A93536E0A4D}" presName="spaceRect" presStyleCnt="0"/>
      <dgm:spPr/>
    </dgm:pt>
    <dgm:pt modelId="{A132555D-3E11-4243-B280-8DB13E236A15}" type="pres">
      <dgm:prSet presAssocID="{C398B06E-E899-4953-BD81-4A93536E0A4D}" presName="parTx" presStyleLbl="revTx" presStyleIdx="3" presStyleCnt="4">
        <dgm:presLayoutVars>
          <dgm:chMax val="0"/>
          <dgm:chPref val="0"/>
        </dgm:presLayoutVars>
      </dgm:prSet>
      <dgm:spPr/>
    </dgm:pt>
  </dgm:ptLst>
  <dgm:cxnLst>
    <dgm:cxn modelId="{3F23BE13-25E2-42EA-8209-01873CBE3868}" srcId="{6989D31A-6B21-4FC2-90B5-03DB0198FFA3}" destId="{C398B06E-E899-4953-BD81-4A93536E0A4D}" srcOrd="3" destOrd="0" parTransId="{329C50FD-2873-4E3C-B1C7-A31A8A435F51}" sibTransId="{20A2216A-E18D-4A1F-A3E7-DE9FD74F2B50}"/>
    <dgm:cxn modelId="{E28CE517-3192-4503-96A7-78C8786C0011}" type="presOf" srcId="{94C4E38C-DFF0-4E50-A56F-8B48AD00E74E}" destId="{95CBC9FB-9220-4224-9A85-BFF298B18055}" srcOrd="0" destOrd="0" presId="urn:microsoft.com/office/officeart/2018/2/layout/IconVerticalSolidList"/>
    <dgm:cxn modelId="{F3F4CB1B-E159-4311-9C7D-8BB8C678A828}" srcId="{6989D31A-6B21-4FC2-90B5-03DB0198FFA3}" destId="{94C4E38C-DFF0-4E50-A56F-8B48AD00E74E}" srcOrd="1" destOrd="0" parTransId="{25505C0A-BADA-4E06-87C3-FBA2681531F9}" sibTransId="{6CBC591E-5B89-43E7-B214-5B92FCD98EAF}"/>
    <dgm:cxn modelId="{34B5A626-FBBB-4135-8C94-D8B936C3E57A}" type="presOf" srcId="{C398B06E-E899-4953-BD81-4A93536E0A4D}" destId="{A132555D-3E11-4243-B280-8DB13E236A15}" srcOrd="0" destOrd="0" presId="urn:microsoft.com/office/officeart/2018/2/layout/IconVerticalSolidList"/>
    <dgm:cxn modelId="{2493EE6A-DCED-43D6-A626-24CE746583C3}" srcId="{6989D31A-6B21-4FC2-90B5-03DB0198FFA3}" destId="{FE205458-9E2E-499D-9912-838D21B2D282}" srcOrd="0" destOrd="0" parTransId="{E04D895B-618A-41BA-BE56-8B0ACA85C4C9}" sibTransId="{3F5A6D1E-D57A-46B2-A4BA-321109897EE2}"/>
    <dgm:cxn modelId="{961E4E4C-7432-4E43-B753-A992F56B52D6}" srcId="{6989D31A-6B21-4FC2-90B5-03DB0198FFA3}" destId="{6AD8229E-8625-40D0-8902-26FBE0B39E3F}" srcOrd="2" destOrd="0" parTransId="{6050638F-9FFF-4500-990B-98BDA3AD8FBD}" sibTransId="{77B11EB5-0D77-4FB8-A2C9-780D22A900F2}"/>
    <dgm:cxn modelId="{F7D5D6B5-62EC-42FA-9DF6-E12C0041ABEE}" type="presOf" srcId="{6AD8229E-8625-40D0-8902-26FBE0B39E3F}" destId="{9F629E32-0DC0-4CBF-8873-AA3252C572FA}" srcOrd="0" destOrd="0" presId="urn:microsoft.com/office/officeart/2018/2/layout/IconVerticalSolidList"/>
    <dgm:cxn modelId="{6C344DBB-3F79-4C53-A4C3-644482AE29AB}" type="presOf" srcId="{6989D31A-6B21-4FC2-90B5-03DB0198FFA3}" destId="{59B6C4CB-1527-4A25-8A87-8639426C2AD2}" srcOrd="0" destOrd="0" presId="urn:microsoft.com/office/officeart/2018/2/layout/IconVerticalSolidList"/>
    <dgm:cxn modelId="{1E2529DF-1A2E-4E4B-B9F4-C60EF339194F}" type="presOf" srcId="{FE205458-9E2E-499D-9912-838D21B2D282}" destId="{2B74B43F-A9EA-4611-8590-D11FEFDE5C32}" srcOrd="0" destOrd="0" presId="urn:microsoft.com/office/officeart/2018/2/layout/IconVerticalSolidList"/>
    <dgm:cxn modelId="{C2110773-A930-4EBC-BF5F-2B033358C1B7}" type="presParOf" srcId="{59B6C4CB-1527-4A25-8A87-8639426C2AD2}" destId="{07C6AE5D-A160-4B92-A1D4-B441FA44F656}" srcOrd="0" destOrd="0" presId="urn:microsoft.com/office/officeart/2018/2/layout/IconVerticalSolidList"/>
    <dgm:cxn modelId="{0C9958DB-D5D8-4E67-9B2D-94AF99E505DE}" type="presParOf" srcId="{07C6AE5D-A160-4B92-A1D4-B441FA44F656}" destId="{87D2E8D1-344E-4273-A017-7B533EB35E6B}" srcOrd="0" destOrd="0" presId="urn:microsoft.com/office/officeart/2018/2/layout/IconVerticalSolidList"/>
    <dgm:cxn modelId="{5388AC24-F5B8-4FD2-ADAD-EFA3AEE329BA}" type="presParOf" srcId="{07C6AE5D-A160-4B92-A1D4-B441FA44F656}" destId="{8162F732-ED44-4D04-8BA5-33F870EE13F4}" srcOrd="1" destOrd="0" presId="urn:microsoft.com/office/officeart/2018/2/layout/IconVerticalSolidList"/>
    <dgm:cxn modelId="{2F6E5564-01D3-41B4-9C4D-4BA454EFBBB5}" type="presParOf" srcId="{07C6AE5D-A160-4B92-A1D4-B441FA44F656}" destId="{61D95938-1833-44EA-ADD0-B841BB8FD3FE}" srcOrd="2" destOrd="0" presId="urn:microsoft.com/office/officeart/2018/2/layout/IconVerticalSolidList"/>
    <dgm:cxn modelId="{C2D77C03-7346-48E3-88F4-2519ECBD5C8B}" type="presParOf" srcId="{07C6AE5D-A160-4B92-A1D4-B441FA44F656}" destId="{2B74B43F-A9EA-4611-8590-D11FEFDE5C32}" srcOrd="3" destOrd="0" presId="urn:microsoft.com/office/officeart/2018/2/layout/IconVerticalSolidList"/>
    <dgm:cxn modelId="{8DFD5821-369D-416A-95EA-5F6CC71983C0}" type="presParOf" srcId="{59B6C4CB-1527-4A25-8A87-8639426C2AD2}" destId="{A0DB0B1C-72D6-43F7-AD80-C27AE029B938}" srcOrd="1" destOrd="0" presId="urn:microsoft.com/office/officeart/2018/2/layout/IconVerticalSolidList"/>
    <dgm:cxn modelId="{9E9F2C3B-AC3A-46C2-BF3D-A3C18314B40C}" type="presParOf" srcId="{59B6C4CB-1527-4A25-8A87-8639426C2AD2}" destId="{EDB69873-B99E-440C-B763-7E2FF1B1A690}" srcOrd="2" destOrd="0" presId="urn:microsoft.com/office/officeart/2018/2/layout/IconVerticalSolidList"/>
    <dgm:cxn modelId="{0CF4C8AF-62B1-46B8-AC49-43C974762890}" type="presParOf" srcId="{EDB69873-B99E-440C-B763-7E2FF1B1A690}" destId="{CB2FB63B-4F0B-4649-929D-6D0A86BD9C7B}" srcOrd="0" destOrd="0" presId="urn:microsoft.com/office/officeart/2018/2/layout/IconVerticalSolidList"/>
    <dgm:cxn modelId="{B73B2383-1F36-46E9-8104-A0723A7C6D82}" type="presParOf" srcId="{EDB69873-B99E-440C-B763-7E2FF1B1A690}" destId="{4689AEF7-BE22-4564-B3C6-C4A302419C11}" srcOrd="1" destOrd="0" presId="urn:microsoft.com/office/officeart/2018/2/layout/IconVerticalSolidList"/>
    <dgm:cxn modelId="{5D0B00B9-58E8-4639-B829-15CF3B774B61}" type="presParOf" srcId="{EDB69873-B99E-440C-B763-7E2FF1B1A690}" destId="{5957D721-A1CC-40A9-B294-718B532430A2}" srcOrd="2" destOrd="0" presId="urn:microsoft.com/office/officeart/2018/2/layout/IconVerticalSolidList"/>
    <dgm:cxn modelId="{2720ECE0-B4C7-4972-A4E0-D28F62BCE145}" type="presParOf" srcId="{EDB69873-B99E-440C-B763-7E2FF1B1A690}" destId="{95CBC9FB-9220-4224-9A85-BFF298B18055}" srcOrd="3" destOrd="0" presId="urn:microsoft.com/office/officeart/2018/2/layout/IconVerticalSolidList"/>
    <dgm:cxn modelId="{3D93AC27-6B4A-4796-BF71-AE6311492623}" type="presParOf" srcId="{59B6C4CB-1527-4A25-8A87-8639426C2AD2}" destId="{A4EF852E-24B2-4D32-98FA-BEC8C21711DF}" srcOrd="3" destOrd="0" presId="urn:microsoft.com/office/officeart/2018/2/layout/IconVerticalSolidList"/>
    <dgm:cxn modelId="{D2BAF38B-BD95-423F-8C0A-F4E56AC00EA3}" type="presParOf" srcId="{59B6C4CB-1527-4A25-8A87-8639426C2AD2}" destId="{85EF0218-9515-408F-A53A-CD4B92F568F2}" srcOrd="4" destOrd="0" presId="urn:microsoft.com/office/officeart/2018/2/layout/IconVerticalSolidList"/>
    <dgm:cxn modelId="{40CCD598-6DBA-43C7-95E7-A6A0A0772B44}" type="presParOf" srcId="{85EF0218-9515-408F-A53A-CD4B92F568F2}" destId="{6A1023D3-A84C-427D-80DD-3C9982F15C90}" srcOrd="0" destOrd="0" presId="urn:microsoft.com/office/officeart/2018/2/layout/IconVerticalSolidList"/>
    <dgm:cxn modelId="{6DD63535-96F7-46EB-8679-893D74D30BF8}" type="presParOf" srcId="{85EF0218-9515-408F-A53A-CD4B92F568F2}" destId="{3E25BD51-916C-4652-9CAD-383512856285}" srcOrd="1" destOrd="0" presId="urn:microsoft.com/office/officeart/2018/2/layout/IconVerticalSolidList"/>
    <dgm:cxn modelId="{82E8830F-EE9F-4E9E-8FF4-903AD0C1298A}" type="presParOf" srcId="{85EF0218-9515-408F-A53A-CD4B92F568F2}" destId="{5A69F14C-BC1A-4231-BBB7-F2873E3B7113}" srcOrd="2" destOrd="0" presId="urn:microsoft.com/office/officeart/2018/2/layout/IconVerticalSolidList"/>
    <dgm:cxn modelId="{D5D38610-4D3D-4B1A-A328-063A8F6F43B0}" type="presParOf" srcId="{85EF0218-9515-408F-A53A-CD4B92F568F2}" destId="{9F629E32-0DC0-4CBF-8873-AA3252C572FA}" srcOrd="3" destOrd="0" presId="urn:microsoft.com/office/officeart/2018/2/layout/IconVerticalSolidList"/>
    <dgm:cxn modelId="{0AA2EB65-78A0-49A7-9D5B-A150D6F5374E}" type="presParOf" srcId="{59B6C4CB-1527-4A25-8A87-8639426C2AD2}" destId="{4B1027C6-4EF0-4CB1-BFE4-8EE13D884C2D}" srcOrd="5" destOrd="0" presId="urn:microsoft.com/office/officeart/2018/2/layout/IconVerticalSolidList"/>
    <dgm:cxn modelId="{0CC451E3-F8AB-49E7-A6DD-6547960EE7FC}" type="presParOf" srcId="{59B6C4CB-1527-4A25-8A87-8639426C2AD2}" destId="{3682C735-0B25-4AFE-B20B-880FC9F5B3F1}" srcOrd="6" destOrd="0" presId="urn:microsoft.com/office/officeart/2018/2/layout/IconVerticalSolidList"/>
    <dgm:cxn modelId="{B63375AF-3FA4-48C2-A390-C86B89BB6309}" type="presParOf" srcId="{3682C735-0B25-4AFE-B20B-880FC9F5B3F1}" destId="{C4044A86-47F8-4CA9-9952-764D3C261687}" srcOrd="0" destOrd="0" presId="urn:microsoft.com/office/officeart/2018/2/layout/IconVerticalSolidList"/>
    <dgm:cxn modelId="{0DC15978-D08D-40DE-AD96-7FDFC9E1E501}" type="presParOf" srcId="{3682C735-0B25-4AFE-B20B-880FC9F5B3F1}" destId="{EF0CA0C4-3BD7-4EFC-BB59-5E1BF24BDF55}" srcOrd="1" destOrd="0" presId="urn:microsoft.com/office/officeart/2018/2/layout/IconVerticalSolidList"/>
    <dgm:cxn modelId="{E85557DC-78CD-4BB7-9572-A320E6321FEA}" type="presParOf" srcId="{3682C735-0B25-4AFE-B20B-880FC9F5B3F1}" destId="{C8B0F455-C20F-4F9E-871B-C9BB6CCCDD9B}" srcOrd="2" destOrd="0" presId="urn:microsoft.com/office/officeart/2018/2/layout/IconVerticalSolidList"/>
    <dgm:cxn modelId="{C1EFE565-E006-4B18-BAF8-B2CA0D1FE3E8}" type="presParOf" srcId="{3682C735-0B25-4AFE-B20B-880FC9F5B3F1}" destId="{A132555D-3E11-4243-B280-8DB13E236A15}"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AACED-9254-4D43-9473-524275610C2B}">
      <dsp:nvSpPr>
        <dsp:cNvPr id="0" name=""/>
        <dsp:cNvSpPr/>
      </dsp:nvSpPr>
      <dsp:spPr>
        <a:xfrm>
          <a:off x="0" y="19493"/>
          <a:ext cx="4270816" cy="623144"/>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636E86AA-398A-4FBC-8374-57BFB36C8274}">
      <dsp:nvSpPr>
        <dsp:cNvPr id="0" name=""/>
        <dsp:cNvSpPr/>
      </dsp:nvSpPr>
      <dsp:spPr>
        <a:xfrm>
          <a:off x="188501" y="141436"/>
          <a:ext cx="342729" cy="3427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630595-9F1F-4860-821D-11A62D628EF0}">
      <dsp:nvSpPr>
        <dsp:cNvPr id="0" name=""/>
        <dsp:cNvSpPr/>
      </dsp:nvSpPr>
      <dsp:spPr>
        <a:xfrm>
          <a:off x="719731" y="1229"/>
          <a:ext cx="3551084" cy="623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49" tIns="65949" rIns="65949" bIns="65949"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Comprenderlas necesidades de negocio.</a:t>
          </a:r>
          <a:endParaRPr lang="en-US" sz="1000" kern="1200">
            <a:latin typeface="IBM Plex Mono" panose="020B0509050203000203" pitchFamily="49" charset="77"/>
          </a:endParaRPr>
        </a:p>
      </dsp:txBody>
      <dsp:txXfrm>
        <a:off x="719731" y="1229"/>
        <a:ext cx="3551084" cy="623144"/>
      </dsp:txXfrm>
    </dsp:sp>
    <dsp:sp modelId="{7CE97607-A1AB-4C37-993F-B7AC6014422D}">
      <dsp:nvSpPr>
        <dsp:cNvPr id="0" name=""/>
        <dsp:cNvSpPr/>
      </dsp:nvSpPr>
      <dsp:spPr>
        <a:xfrm>
          <a:off x="0" y="780159"/>
          <a:ext cx="4270816" cy="623144"/>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1C71B2FB-C222-4538-8A3C-DD02667A0AD5}">
      <dsp:nvSpPr>
        <dsp:cNvPr id="0" name=""/>
        <dsp:cNvSpPr/>
      </dsp:nvSpPr>
      <dsp:spPr>
        <a:xfrm>
          <a:off x="188501" y="920367"/>
          <a:ext cx="342729" cy="3427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308BE7-B513-4752-A0B0-4FB4437B97F3}">
      <dsp:nvSpPr>
        <dsp:cNvPr id="0" name=""/>
        <dsp:cNvSpPr/>
      </dsp:nvSpPr>
      <dsp:spPr>
        <a:xfrm>
          <a:off x="719731" y="780159"/>
          <a:ext cx="3551084" cy="623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49" tIns="65949" rIns="65949" bIns="65949"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Identificar los problemas, descubrir oportunidades y cambios.</a:t>
          </a:r>
          <a:endParaRPr lang="en-US" sz="1000" kern="1200">
            <a:latin typeface="IBM Plex Mono" panose="020B0509050203000203" pitchFamily="49" charset="77"/>
          </a:endParaRPr>
        </a:p>
      </dsp:txBody>
      <dsp:txXfrm>
        <a:off x="719731" y="780159"/>
        <a:ext cx="3551084" cy="623144"/>
      </dsp:txXfrm>
    </dsp:sp>
    <dsp:sp modelId="{A48A4447-F62F-4D0C-8BFE-228665096815}">
      <dsp:nvSpPr>
        <dsp:cNvPr id="0" name=""/>
        <dsp:cNvSpPr/>
      </dsp:nvSpPr>
      <dsp:spPr>
        <a:xfrm>
          <a:off x="0" y="1559090"/>
          <a:ext cx="4270816" cy="623144"/>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CAA28BC1-1812-4811-8A6A-7F379DB899C8}">
      <dsp:nvSpPr>
        <dsp:cNvPr id="0" name=""/>
        <dsp:cNvSpPr/>
      </dsp:nvSpPr>
      <dsp:spPr>
        <a:xfrm>
          <a:off x="188501" y="1699297"/>
          <a:ext cx="342729" cy="3427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CBEAE8-DE94-433A-B002-AA48C2A7BB28}">
      <dsp:nvSpPr>
        <dsp:cNvPr id="0" name=""/>
        <dsp:cNvSpPr/>
      </dsp:nvSpPr>
      <dsp:spPr>
        <a:xfrm>
          <a:off x="719731" y="1559090"/>
          <a:ext cx="3551084" cy="623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49" tIns="65949" rIns="65949" bIns="65949"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Definir y documentar los requisitos y reglas de negocio.</a:t>
          </a:r>
          <a:endParaRPr lang="en-US" sz="1000" kern="1200">
            <a:latin typeface="IBM Plex Mono" panose="020B0509050203000203" pitchFamily="49" charset="77"/>
          </a:endParaRPr>
        </a:p>
      </dsp:txBody>
      <dsp:txXfrm>
        <a:off x="719731" y="1559090"/>
        <a:ext cx="3551084" cy="623144"/>
      </dsp:txXfrm>
    </dsp:sp>
    <dsp:sp modelId="{8E78221A-11DC-4114-A472-CD20A4053709}">
      <dsp:nvSpPr>
        <dsp:cNvPr id="0" name=""/>
        <dsp:cNvSpPr/>
      </dsp:nvSpPr>
      <dsp:spPr>
        <a:xfrm>
          <a:off x="0" y="2338020"/>
          <a:ext cx="4270816" cy="623144"/>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EFC69FF2-C2C7-45EE-ACEF-60C958A774D6}">
      <dsp:nvSpPr>
        <dsp:cNvPr id="0" name=""/>
        <dsp:cNvSpPr/>
      </dsp:nvSpPr>
      <dsp:spPr>
        <a:xfrm>
          <a:off x="188501" y="2478227"/>
          <a:ext cx="342729" cy="3427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C87AEF-8AEC-4108-BE6F-CF154A918F8E}">
      <dsp:nvSpPr>
        <dsp:cNvPr id="0" name=""/>
        <dsp:cNvSpPr/>
      </dsp:nvSpPr>
      <dsp:spPr>
        <a:xfrm>
          <a:off x="719731" y="2338020"/>
          <a:ext cx="3551084" cy="623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49" tIns="65949" rIns="65949" bIns="65949"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Definir y documentar los procesos de negocio.</a:t>
          </a:r>
          <a:endParaRPr lang="en-US" sz="1000" kern="1200">
            <a:latin typeface="IBM Plex Mono" panose="020B0509050203000203" pitchFamily="49" charset="77"/>
          </a:endParaRPr>
        </a:p>
      </dsp:txBody>
      <dsp:txXfrm>
        <a:off x="719731" y="2338020"/>
        <a:ext cx="3551084" cy="623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2E8D1-344E-4273-A017-7B533EB35E6B}">
      <dsp:nvSpPr>
        <dsp:cNvPr id="0" name=""/>
        <dsp:cNvSpPr/>
      </dsp:nvSpPr>
      <dsp:spPr>
        <a:xfrm>
          <a:off x="0" y="1229"/>
          <a:ext cx="4270817" cy="623144"/>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8162F732-ED44-4D04-8BA5-33F870EE13F4}">
      <dsp:nvSpPr>
        <dsp:cNvPr id="0" name=""/>
        <dsp:cNvSpPr/>
      </dsp:nvSpPr>
      <dsp:spPr>
        <a:xfrm>
          <a:off x="188501" y="141436"/>
          <a:ext cx="342729" cy="3427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74B43F-A9EA-4611-8590-D11FEFDE5C32}">
      <dsp:nvSpPr>
        <dsp:cNvPr id="0" name=""/>
        <dsp:cNvSpPr/>
      </dsp:nvSpPr>
      <dsp:spPr>
        <a:xfrm>
          <a:off x="719731" y="1229"/>
          <a:ext cx="3551085" cy="623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49" tIns="65949" rIns="65949" bIns="65949"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Desarrollo de Casos de Uso.</a:t>
          </a:r>
          <a:endParaRPr lang="en-US" sz="1000" kern="1200">
            <a:latin typeface="IBM Plex Mono" panose="020B0509050203000203" pitchFamily="49" charset="77"/>
          </a:endParaRPr>
        </a:p>
      </dsp:txBody>
      <dsp:txXfrm>
        <a:off x="719731" y="1229"/>
        <a:ext cx="3551085" cy="623144"/>
      </dsp:txXfrm>
    </dsp:sp>
    <dsp:sp modelId="{CB2FB63B-4F0B-4649-929D-6D0A86BD9C7B}">
      <dsp:nvSpPr>
        <dsp:cNvPr id="0" name=""/>
        <dsp:cNvSpPr/>
      </dsp:nvSpPr>
      <dsp:spPr>
        <a:xfrm>
          <a:off x="0" y="780159"/>
          <a:ext cx="4270817" cy="623144"/>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4689AEF7-BE22-4564-B3C6-C4A302419C11}">
      <dsp:nvSpPr>
        <dsp:cNvPr id="0" name=""/>
        <dsp:cNvSpPr/>
      </dsp:nvSpPr>
      <dsp:spPr>
        <a:xfrm>
          <a:off x="188501" y="920367"/>
          <a:ext cx="342729" cy="3427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CBC9FB-9220-4224-9A85-BFF298B18055}">
      <dsp:nvSpPr>
        <dsp:cNvPr id="0" name=""/>
        <dsp:cNvSpPr/>
      </dsp:nvSpPr>
      <dsp:spPr>
        <a:xfrm>
          <a:off x="719731" y="780159"/>
          <a:ext cx="3551085" cy="623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49" tIns="65949" rIns="65949" bIns="65949"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Diseño UML.</a:t>
          </a:r>
          <a:endParaRPr lang="en-US" sz="1000" kern="1200">
            <a:latin typeface="IBM Plex Mono" panose="020B0509050203000203" pitchFamily="49" charset="77"/>
          </a:endParaRPr>
        </a:p>
      </dsp:txBody>
      <dsp:txXfrm>
        <a:off x="719731" y="780159"/>
        <a:ext cx="3551085" cy="623144"/>
      </dsp:txXfrm>
    </dsp:sp>
    <dsp:sp modelId="{6A1023D3-A84C-427D-80DD-3C9982F15C90}">
      <dsp:nvSpPr>
        <dsp:cNvPr id="0" name=""/>
        <dsp:cNvSpPr/>
      </dsp:nvSpPr>
      <dsp:spPr>
        <a:xfrm>
          <a:off x="0" y="1559090"/>
          <a:ext cx="4270817" cy="623144"/>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3E25BD51-916C-4652-9CAD-383512856285}">
      <dsp:nvSpPr>
        <dsp:cNvPr id="0" name=""/>
        <dsp:cNvSpPr/>
      </dsp:nvSpPr>
      <dsp:spPr>
        <a:xfrm>
          <a:off x="188501" y="1699297"/>
          <a:ext cx="342729" cy="3427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629E32-0DC0-4CBF-8873-AA3252C572FA}">
      <dsp:nvSpPr>
        <dsp:cNvPr id="0" name=""/>
        <dsp:cNvSpPr/>
      </dsp:nvSpPr>
      <dsp:spPr>
        <a:xfrm>
          <a:off x="719731" y="1559090"/>
          <a:ext cx="3551085" cy="623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49" tIns="65949" rIns="65949" bIns="65949"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Diseño de Mockups (prototipos/flujos de pantallas).</a:t>
          </a:r>
          <a:endParaRPr lang="en-US" sz="1000" kern="1200">
            <a:latin typeface="IBM Plex Mono" panose="020B0509050203000203" pitchFamily="49" charset="77"/>
          </a:endParaRPr>
        </a:p>
      </dsp:txBody>
      <dsp:txXfrm>
        <a:off x="719731" y="1559090"/>
        <a:ext cx="3551085" cy="623144"/>
      </dsp:txXfrm>
    </dsp:sp>
    <dsp:sp modelId="{C4044A86-47F8-4CA9-9952-764D3C261687}">
      <dsp:nvSpPr>
        <dsp:cNvPr id="0" name=""/>
        <dsp:cNvSpPr/>
      </dsp:nvSpPr>
      <dsp:spPr>
        <a:xfrm>
          <a:off x="0" y="2338020"/>
          <a:ext cx="4270817" cy="623144"/>
        </a:xfrm>
        <a:prstGeom prst="roundRect">
          <a:avLst>
            <a:gd name="adj" fmla="val 10000"/>
          </a:avLst>
        </a:prstGeom>
        <a:solidFill>
          <a:schemeClr val="accent4">
            <a:lumMod val="20000"/>
            <a:lumOff val="80000"/>
          </a:schemeClr>
        </a:solidFill>
        <a:ln>
          <a:noFill/>
        </a:ln>
        <a:effectLst/>
      </dsp:spPr>
      <dsp:style>
        <a:lnRef idx="0">
          <a:scrgbClr r="0" g="0" b="0"/>
        </a:lnRef>
        <a:fillRef idx="1">
          <a:scrgbClr r="0" g="0" b="0"/>
        </a:fillRef>
        <a:effectRef idx="0">
          <a:scrgbClr r="0" g="0" b="0"/>
        </a:effectRef>
        <a:fontRef idx="minor"/>
      </dsp:style>
    </dsp:sp>
    <dsp:sp modelId="{EF0CA0C4-3BD7-4EFC-BB59-5E1BF24BDF55}">
      <dsp:nvSpPr>
        <dsp:cNvPr id="0" name=""/>
        <dsp:cNvSpPr/>
      </dsp:nvSpPr>
      <dsp:spPr>
        <a:xfrm>
          <a:off x="188501" y="2478227"/>
          <a:ext cx="342729" cy="3427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32555D-3E11-4243-B280-8DB13E236A15}">
      <dsp:nvSpPr>
        <dsp:cNvPr id="0" name=""/>
        <dsp:cNvSpPr/>
      </dsp:nvSpPr>
      <dsp:spPr>
        <a:xfrm>
          <a:off x="719731" y="2338020"/>
          <a:ext cx="3551085" cy="623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949" tIns="65949" rIns="65949" bIns="65949" numCol="1" spcCol="1270" anchor="ctr" anchorCtr="0">
          <a:noAutofit/>
        </a:bodyPr>
        <a:lstStyle/>
        <a:p>
          <a:pPr marL="0" lvl="0" indent="0" algn="l" defTabSz="444500">
            <a:lnSpc>
              <a:spcPct val="100000"/>
            </a:lnSpc>
            <a:spcBef>
              <a:spcPct val="0"/>
            </a:spcBef>
            <a:spcAft>
              <a:spcPct val="35000"/>
            </a:spcAft>
            <a:buNone/>
          </a:pPr>
          <a:r>
            <a:rPr lang="es-MX" sz="1000" kern="1200">
              <a:latin typeface="IBM Plex Mono" panose="020B0509050203000203" pitchFamily="49" charset="77"/>
            </a:rPr>
            <a:t>Gestionar el Proyecto/Requerimiento de Negocio (no obligatorio).</a:t>
          </a:r>
          <a:endParaRPr lang="en-US" sz="1000" kern="1200">
            <a:latin typeface="IBM Plex Mono" panose="020B0509050203000203" pitchFamily="49" charset="77"/>
          </a:endParaRPr>
        </a:p>
      </dsp:txBody>
      <dsp:txXfrm>
        <a:off x="719731" y="2338020"/>
        <a:ext cx="3551085" cy="6231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prstClr val="black">
                  <a:hueOff val="0"/>
                  <a:satOff val="0"/>
                  <a:lumOff val="0"/>
                  <a:alphaOff val="0"/>
                </a:prstClr>
              </a:solidFill>
              <a:latin typeface="IBM Plex Arabic" panose="020B0503050203000203" pitchFamily="34" charset="-78"/>
              <a:ea typeface="+mn-ea"/>
              <a:cs typeface="IBM Plex Arabic" panose="020B0503050203000203" pitchFamily="34" charset="-78"/>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41C394-DB31-434B-8C05-806C1D62C02E}"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280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148</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3128014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149</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76159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153</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3014927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154</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2390316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155</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2133685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156</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940959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160</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4250264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161</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2134697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162</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3109711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136</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55307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137</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67286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138</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1613800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139</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1133467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140</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477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145</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262557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146</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369832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213100" cy="1808163"/>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6E2E38B8-B0B4-AD41-AC6E-B781F46A9FD3}" type="slidenum">
              <a:rPr lang="en-US" smtClean="0"/>
              <a:pPr/>
              <a:t>147</a:t>
            </a:fld>
            <a:endParaRPr lang="en-US"/>
          </a:p>
        </p:txBody>
      </p:sp>
      <p:sp>
        <p:nvSpPr>
          <p:cNvPr id="5" name="Marcador de pie de página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2848463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s-ES"/>
              <a:t>Haga clic para modificar el estilo de título del patrón</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pic>
        <p:nvPicPr>
          <p:cNvPr id="7" name="Picture" descr="IBM 8-bar logo"/>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ES"/>
              <a:t>Haga clic para modificar el estilo de título del patrón</a:t>
            </a:r>
            <a:endParaRPr lang="en-US"/>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s-ES"/>
              <a:t>Haga clic para modificar los estilos de texto del patrón</a:t>
            </a:r>
          </a:p>
        </p:txBody>
      </p:sp>
      <p:sp>
        <p:nvSpPr>
          <p:cNvPr id="6" name="Text Placeholder"/>
          <p:cNvSpPr>
            <a:spLocks noGrp="1"/>
          </p:cNvSpPr>
          <p:nvPr>
            <p:ph type="body" sz="quarter" idx="12"/>
          </p:nvPr>
        </p:nvSpPr>
        <p:spPr>
          <a:xfrm>
            <a:off x="4791456" y="1243584"/>
            <a:ext cx="4123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024266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60512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5298680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245652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7694618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1951553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12335720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416084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236511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175888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ES"/>
              <a:t>Haga clic para modificar el estilo de título del patrón</a:t>
            </a:r>
            <a:endParaRPr lang="en-US"/>
          </a:p>
        </p:txBody>
      </p:sp>
      <p:sp>
        <p:nvSpPr>
          <p:cNvPr id="6" name="Text Placeholder 1"/>
          <p:cNvSpPr>
            <a:spLocks noGrp="1"/>
          </p:cNvSpPr>
          <p:nvPr>
            <p:ph type="body" sz="quarter" idx="12"/>
          </p:nvPr>
        </p:nvSpPr>
        <p:spPr>
          <a:xfrm>
            <a:off x="219456" y="1243584"/>
            <a:ext cx="1837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8" name="Text Placeholder 2"/>
          <p:cNvSpPr>
            <a:spLocks noGrp="1"/>
          </p:cNvSpPr>
          <p:nvPr>
            <p:ph type="body" sz="quarter" idx="13"/>
          </p:nvPr>
        </p:nvSpPr>
        <p:spPr>
          <a:xfrm>
            <a:off x="2505456" y="1243584"/>
            <a:ext cx="1837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ext Placeholder 3"/>
          <p:cNvSpPr>
            <a:spLocks noGrp="1"/>
          </p:cNvSpPr>
          <p:nvPr>
            <p:ph type="body" sz="quarter" idx="14"/>
          </p:nvPr>
        </p:nvSpPr>
        <p:spPr>
          <a:xfrm>
            <a:off x="4791456" y="1243584"/>
            <a:ext cx="1837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2" name="Text Placeholder 4"/>
          <p:cNvSpPr>
            <a:spLocks noGrp="1"/>
          </p:cNvSpPr>
          <p:nvPr>
            <p:ph type="body" sz="quarter" idx="15"/>
          </p:nvPr>
        </p:nvSpPr>
        <p:spPr>
          <a:xfrm>
            <a:off x="7077456" y="1243584"/>
            <a:ext cx="1837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592706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518831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534887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094255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825008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981781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907542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387366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4314597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26487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ES"/>
              <a:t>Haga clic para modificar el estilo de título del patrón</a:t>
            </a:r>
            <a:endParaRPr lang="en-US"/>
          </a:p>
        </p:txBody>
      </p:sp>
      <p:sp>
        <p:nvSpPr>
          <p:cNvPr id="8" name="Text Placeholder"/>
          <p:cNvSpPr>
            <a:spLocks noGrp="1"/>
          </p:cNvSpPr>
          <p:nvPr>
            <p:ph type="body" sz="quarter" idx="13"/>
          </p:nvPr>
        </p:nvSpPr>
        <p:spPr>
          <a:xfrm>
            <a:off x="219456" y="1243584"/>
            <a:ext cx="4123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s-ES"/>
              <a:t>Haga clic en el icono para agregar una imagen</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69661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2362668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514272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557718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735263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18483691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775826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6321621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87464-2447-4F28-A42F-A0A8853D9CD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s-MX"/>
          </a:p>
        </p:txBody>
      </p:sp>
      <p:sp>
        <p:nvSpPr>
          <p:cNvPr id="3" name="Subtitle 2">
            <a:extLst>
              <a:ext uri="{FF2B5EF4-FFF2-40B4-BE49-F238E27FC236}">
                <a16:creationId xmlns:a16="http://schemas.microsoft.com/office/drawing/2014/main" id="{F583183B-8753-4319-9781-EA5BD448CE4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97980FCD-2E8C-46B7-AA70-2A5D053EAC6F}"/>
              </a:ext>
            </a:extLst>
          </p:cNvPr>
          <p:cNvSpPr>
            <a:spLocks noGrp="1"/>
          </p:cNvSpPr>
          <p:nvPr>
            <p:ph type="dt" sz="half" idx="10"/>
          </p:nvPr>
        </p:nvSpPr>
        <p:spPr/>
        <p:txBody>
          <a:bodyPr/>
          <a:lstStyle/>
          <a:p>
            <a:r>
              <a:rPr lang="es-MX"/>
              <a:t>23/08/2023</a:t>
            </a:r>
          </a:p>
        </p:txBody>
      </p:sp>
      <p:sp>
        <p:nvSpPr>
          <p:cNvPr id="5" name="Footer Placeholder 4">
            <a:extLst>
              <a:ext uri="{FF2B5EF4-FFF2-40B4-BE49-F238E27FC236}">
                <a16:creationId xmlns:a16="http://schemas.microsoft.com/office/drawing/2014/main" id="{8A70EC15-7EE0-454F-862D-384FA4A474BE}"/>
              </a:ext>
            </a:extLst>
          </p:cNvPr>
          <p:cNvSpPr>
            <a:spLocks noGrp="1"/>
          </p:cNvSpPr>
          <p:nvPr>
            <p:ph type="ftr" sz="quarter" idx="11"/>
          </p:nvPr>
        </p:nvSpPr>
        <p:spPr/>
        <p:txBody>
          <a:bodyPr/>
          <a:lstStyle/>
          <a:p>
            <a:r>
              <a:rPr lang="es-ES"/>
              <a:t>Gabriela Chora Hernández - Delivery Manager - IBM México</a:t>
            </a:r>
            <a:endParaRPr lang="es-MX"/>
          </a:p>
        </p:txBody>
      </p:sp>
      <p:sp>
        <p:nvSpPr>
          <p:cNvPr id="6" name="Slide Number Placeholder 5">
            <a:extLst>
              <a:ext uri="{FF2B5EF4-FFF2-40B4-BE49-F238E27FC236}">
                <a16:creationId xmlns:a16="http://schemas.microsoft.com/office/drawing/2014/main" id="{082D0650-8CC3-4F83-9680-EB93D16EDDDA}"/>
              </a:ext>
            </a:extLst>
          </p:cNvPr>
          <p:cNvSpPr>
            <a:spLocks noGrp="1"/>
          </p:cNvSpPr>
          <p:nvPr>
            <p:ph type="sldNum" sz="quarter" idx="12"/>
          </p:nvPr>
        </p:nvSpPr>
        <p:spPr/>
        <p:txBody>
          <a:bodyPr/>
          <a:lstStyle/>
          <a:p>
            <a:fld id="{60FFF827-4332-4177-9546-8869484C8A72}" type="slidenum">
              <a:rPr lang="es-MX" smtClean="0"/>
              <a:t>‹#›</a:t>
            </a:fld>
            <a:endParaRPr lang="es-MX"/>
          </a:p>
        </p:txBody>
      </p:sp>
    </p:spTree>
    <p:extLst>
      <p:ext uri="{BB962C8B-B14F-4D97-AF65-F5344CB8AC3E}">
        <p14:creationId xmlns:p14="http://schemas.microsoft.com/office/powerpoint/2010/main" val="1002611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ES"/>
              <a:t>Haga clic para modificar el estilo de título del patrón</a:t>
            </a:r>
            <a:endParaRPr lang="en-US"/>
          </a:p>
        </p:txBody>
      </p:sp>
      <p:sp>
        <p:nvSpPr>
          <p:cNvPr id="6" name="Text Placeholder 1"/>
          <p:cNvSpPr>
            <a:spLocks noGrp="1"/>
          </p:cNvSpPr>
          <p:nvPr>
            <p:ph type="body" sz="quarter" idx="12"/>
          </p:nvPr>
        </p:nvSpPr>
        <p:spPr>
          <a:xfrm>
            <a:off x="4791456" y="201168"/>
            <a:ext cx="1837944" cy="42946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Text Placeholder 2"/>
          <p:cNvSpPr>
            <a:spLocks noGrp="1"/>
          </p:cNvSpPr>
          <p:nvPr>
            <p:ph type="body" sz="quarter" idx="13"/>
          </p:nvPr>
        </p:nvSpPr>
        <p:spPr>
          <a:xfrm>
            <a:off x="7077456" y="201168"/>
            <a:ext cx="1837944" cy="42946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E5822-798A-46FD-987E-FDAAB5F770E1}"/>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537B15D1-0C62-4C31-A7DF-DEE5E3C6E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DF12E089-25CD-437B-BCBB-C9D6BF3326E8}"/>
              </a:ext>
            </a:extLst>
          </p:cNvPr>
          <p:cNvSpPr>
            <a:spLocks noGrp="1"/>
          </p:cNvSpPr>
          <p:nvPr>
            <p:ph type="dt" sz="half" idx="10"/>
          </p:nvPr>
        </p:nvSpPr>
        <p:spPr/>
        <p:txBody>
          <a:bodyPr/>
          <a:lstStyle/>
          <a:p>
            <a:r>
              <a:rPr lang="es-MX"/>
              <a:t>23/08/2023</a:t>
            </a:r>
          </a:p>
        </p:txBody>
      </p:sp>
      <p:sp>
        <p:nvSpPr>
          <p:cNvPr id="5" name="Footer Placeholder 4">
            <a:extLst>
              <a:ext uri="{FF2B5EF4-FFF2-40B4-BE49-F238E27FC236}">
                <a16:creationId xmlns:a16="http://schemas.microsoft.com/office/drawing/2014/main" id="{939D340E-9279-421A-8C85-DB303FF3A0B2}"/>
              </a:ext>
            </a:extLst>
          </p:cNvPr>
          <p:cNvSpPr>
            <a:spLocks noGrp="1"/>
          </p:cNvSpPr>
          <p:nvPr>
            <p:ph type="ftr" sz="quarter" idx="11"/>
          </p:nvPr>
        </p:nvSpPr>
        <p:spPr/>
        <p:txBody>
          <a:bodyPr/>
          <a:lstStyle/>
          <a:p>
            <a:r>
              <a:rPr lang="es-ES"/>
              <a:t>Gabriela Chora Hernández - Delivery Manager - IBM México</a:t>
            </a:r>
            <a:endParaRPr lang="es-MX"/>
          </a:p>
        </p:txBody>
      </p:sp>
      <p:sp>
        <p:nvSpPr>
          <p:cNvPr id="6" name="Slide Number Placeholder 5">
            <a:extLst>
              <a:ext uri="{FF2B5EF4-FFF2-40B4-BE49-F238E27FC236}">
                <a16:creationId xmlns:a16="http://schemas.microsoft.com/office/drawing/2014/main" id="{C5E5BD2C-3175-49BC-B509-50AA840E2DFC}"/>
              </a:ext>
            </a:extLst>
          </p:cNvPr>
          <p:cNvSpPr>
            <a:spLocks noGrp="1"/>
          </p:cNvSpPr>
          <p:nvPr>
            <p:ph type="sldNum" sz="quarter" idx="12"/>
          </p:nvPr>
        </p:nvSpPr>
        <p:spPr/>
        <p:txBody>
          <a:bodyPr/>
          <a:lstStyle/>
          <a:p>
            <a:fld id="{60FFF827-4332-4177-9546-8869484C8A72}" type="slidenum">
              <a:rPr lang="es-MX" smtClean="0"/>
              <a:t>‹#›</a:t>
            </a:fld>
            <a:endParaRPr lang="es-MX"/>
          </a:p>
        </p:txBody>
      </p:sp>
    </p:spTree>
    <p:extLst>
      <p:ext uri="{BB962C8B-B14F-4D97-AF65-F5344CB8AC3E}">
        <p14:creationId xmlns:p14="http://schemas.microsoft.com/office/powerpoint/2010/main" val="302352509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55A1C-657D-41C2-A6E0-8ADA10E90E3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061382F7-FF73-4B11-A2D8-764FA0B0565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15FF46-BA5A-41E9-B40F-65CC314ADC13}"/>
              </a:ext>
            </a:extLst>
          </p:cNvPr>
          <p:cNvSpPr>
            <a:spLocks noGrp="1"/>
          </p:cNvSpPr>
          <p:nvPr>
            <p:ph type="dt" sz="half" idx="10"/>
          </p:nvPr>
        </p:nvSpPr>
        <p:spPr/>
        <p:txBody>
          <a:bodyPr/>
          <a:lstStyle/>
          <a:p>
            <a:r>
              <a:rPr lang="es-MX"/>
              <a:t>23/08/2023</a:t>
            </a:r>
          </a:p>
        </p:txBody>
      </p:sp>
      <p:sp>
        <p:nvSpPr>
          <p:cNvPr id="5" name="Footer Placeholder 4">
            <a:extLst>
              <a:ext uri="{FF2B5EF4-FFF2-40B4-BE49-F238E27FC236}">
                <a16:creationId xmlns:a16="http://schemas.microsoft.com/office/drawing/2014/main" id="{19D227B3-F399-4D15-A83B-48098650A821}"/>
              </a:ext>
            </a:extLst>
          </p:cNvPr>
          <p:cNvSpPr>
            <a:spLocks noGrp="1"/>
          </p:cNvSpPr>
          <p:nvPr>
            <p:ph type="ftr" sz="quarter" idx="11"/>
          </p:nvPr>
        </p:nvSpPr>
        <p:spPr/>
        <p:txBody>
          <a:bodyPr/>
          <a:lstStyle/>
          <a:p>
            <a:r>
              <a:rPr lang="es-ES"/>
              <a:t>Gabriela Chora Hernández - Delivery Manager - IBM México</a:t>
            </a:r>
            <a:endParaRPr lang="es-MX"/>
          </a:p>
        </p:txBody>
      </p:sp>
      <p:sp>
        <p:nvSpPr>
          <p:cNvPr id="6" name="Slide Number Placeholder 5">
            <a:extLst>
              <a:ext uri="{FF2B5EF4-FFF2-40B4-BE49-F238E27FC236}">
                <a16:creationId xmlns:a16="http://schemas.microsoft.com/office/drawing/2014/main" id="{0AF7ABF1-C4A6-4C62-985D-8EF2FB369DA4}"/>
              </a:ext>
            </a:extLst>
          </p:cNvPr>
          <p:cNvSpPr>
            <a:spLocks noGrp="1"/>
          </p:cNvSpPr>
          <p:nvPr>
            <p:ph type="sldNum" sz="quarter" idx="12"/>
          </p:nvPr>
        </p:nvSpPr>
        <p:spPr/>
        <p:txBody>
          <a:bodyPr/>
          <a:lstStyle/>
          <a:p>
            <a:fld id="{60FFF827-4332-4177-9546-8869484C8A72}" type="slidenum">
              <a:rPr lang="es-MX" smtClean="0"/>
              <a:t>‹#›</a:t>
            </a:fld>
            <a:endParaRPr lang="es-MX"/>
          </a:p>
        </p:txBody>
      </p:sp>
    </p:spTree>
    <p:extLst>
      <p:ext uri="{BB962C8B-B14F-4D97-AF65-F5344CB8AC3E}">
        <p14:creationId xmlns:p14="http://schemas.microsoft.com/office/powerpoint/2010/main" val="363468569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D30A-6B37-49F0-A37A-495F9109BA1C}"/>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96AAEF7E-F928-4C10-8E62-94C6EFFD7C8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927E2649-426A-48C6-B895-3BE538BA69D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96D62B20-5197-46D9-9536-8353AC3FB12B}"/>
              </a:ext>
            </a:extLst>
          </p:cNvPr>
          <p:cNvSpPr>
            <a:spLocks noGrp="1"/>
          </p:cNvSpPr>
          <p:nvPr>
            <p:ph type="dt" sz="half" idx="10"/>
          </p:nvPr>
        </p:nvSpPr>
        <p:spPr/>
        <p:txBody>
          <a:bodyPr/>
          <a:lstStyle/>
          <a:p>
            <a:r>
              <a:rPr lang="es-MX"/>
              <a:t>23/08/2023</a:t>
            </a:r>
          </a:p>
        </p:txBody>
      </p:sp>
      <p:sp>
        <p:nvSpPr>
          <p:cNvPr id="6" name="Footer Placeholder 5">
            <a:extLst>
              <a:ext uri="{FF2B5EF4-FFF2-40B4-BE49-F238E27FC236}">
                <a16:creationId xmlns:a16="http://schemas.microsoft.com/office/drawing/2014/main" id="{A048CECA-BC2F-4B94-A432-D6B9B53642F5}"/>
              </a:ext>
            </a:extLst>
          </p:cNvPr>
          <p:cNvSpPr>
            <a:spLocks noGrp="1"/>
          </p:cNvSpPr>
          <p:nvPr>
            <p:ph type="ftr" sz="quarter" idx="11"/>
          </p:nvPr>
        </p:nvSpPr>
        <p:spPr/>
        <p:txBody>
          <a:bodyPr/>
          <a:lstStyle/>
          <a:p>
            <a:r>
              <a:rPr lang="es-ES"/>
              <a:t>Gabriela Chora Hernández - Delivery Manager - IBM México</a:t>
            </a:r>
            <a:endParaRPr lang="es-MX"/>
          </a:p>
        </p:txBody>
      </p:sp>
      <p:sp>
        <p:nvSpPr>
          <p:cNvPr id="7" name="Slide Number Placeholder 6">
            <a:extLst>
              <a:ext uri="{FF2B5EF4-FFF2-40B4-BE49-F238E27FC236}">
                <a16:creationId xmlns:a16="http://schemas.microsoft.com/office/drawing/2014/main" id="{F33620A9-258B-4CE1-A8F5-5569451EC97E}"/>
              </a:ext>
            </a:extLst>
          </p:cNvPr>
          <p:cNvSpPr>
            <a:spLocks noGrp="1"/>
          </p:cNvSpPr>
          <p:nvPr>
            <p:ph type="sldNum" sz="quarter" idx="12"/>
          </p:nvPr>
        </p:nvSpPr>
        <p:spPr/>
        <p:txBody>
          <a:bodyPr/>
          <a:lstStyle/>
          <a:p>
            <a:fld id="{60FFF827-4332-4177-9546-8869484C8A72}" type="slidenum">
              <a:rPr lang="es-MX" smtClean="0"/>
              <a:t>‹#›</a:t>
            </a:fld>
            <a:endParaRPr lang="es-MX"/>
          </a:p>
        </p:txBody>
      </p:sp>
    </p:spTree>
    <p:extLst>
      <p:ext uri="{BB962C8B-B14F-4D97-AF65-F5344CB8AC3E}">
        <p14:creationId xmlns:p14="http://schemas.microsoft.com/office/powerpoint/2010/main" val="283821383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FB23E-8D7C-4D16-9006-76632B6CF935}"/>
              </a:ext>
            </a:extLst>
          </p:cNvPr>
          <p:cNvSpPr>
            <a:spLocks noGrp="1"/>
          </p:cNvSpPr>
          <p:nvPr>
            <p:ph type="title"/>
          </p:nvPr>
        </p:nvSpPr>
        <p:spPr>
          <a:xfrm>
            <a:off x="629841" y="273844"/>
            <a:ext cx="7886700" cy="994172"/>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0CDDE744-E349-4464-9C50-7D673EE02A3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C88DC6B-C45F-4CCD-A1D9-501FC3079D7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653F2073-E6EB-4931-8BF2-EDED5EB379D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B12E6-6EA9-4FEB-BFF1-CB9D3CAC6BF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ADDEB641-4C1A-462B-97F7-F6D34976150F}"/>
              </a:ext>
            </a:extLst>
          </p:cNvPr>
          <p:cNvSpPr>
            <a:spLocks noGrp="1"/>
          </p:cNvSpPr>
          <p:nvPr>
            <p:ph type="dt" sz="half" idx="10"/>
          </p:nvPr>
        </p:nvSpPr>
        <p:spPr/>
        <p:txBody>
          <a:bodyPr/>
          <a:lstStyle/>
          <a:p>
            <a:r>
              <a:rPr lang="es-MX"/>
              <a:t>23/08/2023</a:t>
            </a:r>
          </a:p>
        </p:txBody>
      </p:sp>
      <p:sp>
        <p:nvSpPr>
          <p:cNvPr id="8" name="Footer Placeholder 7">
            <a:extLst>
              <a:ext uri="{FF2B5EF4-FFF2-40B4-BE49-F238E27FC236}">
                <a16:creationId xmlns:a16="http://schemas.microsoft.com/office/drawing/2014/main" id="{95A78050-BA66-43BA-B5D7-48E4CB880B1B}"/>
              </a:ext>
            </a:extLst>
          </p:cNvPr>
          <p:cNvSpPr>
            <a:spLocks noGrp="1"/>
          </p:cNvSpPr>
          <p:nvPr>
            <p:ph type="ftr" sz="quarter" idx="11"/>
          </p:nvPr>
        </p:nvSpPr>
        <p:spPr/>
        <p:txBody>
          <a:bodyPr/>
          <a:lstStyle/>
          <a:p>
            <a:r>
              <a:rPr lang="es-ES"/>
              <a:t>Gabriela Chora Hernández - Delivery Manager - IBM México</a:t>
            </a:r>
            <a:endParaRPr lang="es-MX"/>
          </a:p>
        </p:txBody>
      </p:sp>
      <p:sp>
        <p:nvSpPr>
          <p:cNvPr id="9" name="Slide Number Placeholder 8">
            <a:extLst>
              <a:ext uri="{FF2B5EF4-FFF2-40B4-BE49-F238E27FC236}">
                <a16:creationId xmlns:a16="http://schemas.microsoft.com/office/drawing/2014/main" id="{4AA5C54B-AA64-4F87-9BBA-34539C50BDAD}"/>
              </a:ext>
            </a:extLst>
          </p:cNvPr>
          <p:cNvSpPr>
            <a:spLocks noGrp="1"/>
          </p:cNvSpPr>
          <p:nvPr>
            <p:ph type="sldNum" sz="quarter" idx="12"/>
          </p:nvPr>
        </p:nvSpPr>
        <p:spPr/>
        <p:txBody>
          <a:bodyPr/>
          <a:lstStyle/>
          <a:p>
            <a:fld id="{60FFF827-4332-4177-9546-8869484C8A72}" type="slidenum">
              <a:rPr lang="es-MX" smtClean="0"/>
              <a:t>‹#›</a:t>
            </a:fld>
            <a:endParaRPr lang="es-MX"/>
          </a:p>
        </p:txBody>
      </p:sp>
    </p:spTree>
    <p:extLst>
      <p:ext uri="{BB962C8B-B14F-4D97-AF65-F5344CB8AC3E}">
        <p14:creationId xmlns:p14="http://schemas.microsoft.com/office/powerpoint/2010/main" val="323791080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6744-3310-46C1-89A2-44A650B93D5B}"/>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AEBE5430-C9CC-40F6-B0D3-4624FA0C2BA0}"/>
              </a:ext>
            </a:extLst>
          </p:cNvPr>
          <p:cNvSpPr>
            <a:spLocks noGrp="1"/>
          </p:cNvSpPr>
          <p:nvPr>
            <p:ph type="dt" sz="half" idx="10"/>
          </p:nvPr>
        </p:nvSpPr>
        <p:spPr/>
        <p:txBody>
          <a:bodyPr/>
          <a:lstStyle/>
          <a:p>
            <a:r>
              <a:rPr lang="es-MX"/>
              <a:t>23/08/2023</a:t>
            </a:r>
          </a:p>
        </p:txBody>
      </p:sp>
      <p:sp>
        <p:nvSpPr>
          <p:cNvPr id="4" name="Footer Placeholder 3">
            <a:extLst>
              <a:ext uri="{FF2B5EF4-FFF2-40B4-BE49-F238E27FC236}">
                <a16:creationId xmlns:a16="http://schemas.microsoft.com/office/drawing/2014/main" id="{EF992D25-9A5E-45F2-ADC5-8644FE848D0E}"/>
              </a:ext>
            </a:extLst>
          </p:cNvPr>
          <p:cNvSpPr>
            <a:spLocks noGrp="1"/>
          </p:cNvSpPr>
          <p:nvPr>
            <p:ph type="ftr" sz="quarter" idx="11"/>
          </p:nvPr>
        </p:nvSpPr>
        <p:spPr/>
        <p:txBody>
          <a:bodyPr/>
          <a:lstStyle/>
          <a:p>
            <a:r>
              <a:rPr lang="es-ES"/>
              <a:t>Gabriela Chora Hernández - Delivery Manager - IBM México</a:t>
            </a:r>
            <a:endParaRPr lang="es-MX"/>
          </a:p>
        </p:txBody>
      </p:sp>
      <p:sp>
        <p:nvSpPr>
          <p:cNvPr id="5" name="Slide Number Placeholder 4">
            <a:extLst>
              <a:ext uri="{FF2B5EF4-FFF2-40B4-BE49-F238E27FC236}">
                <a16:creationId xmlns:a16="http://schemas.microsoft.com/office/drawing/2014/main" id="{F44655B7-1FAF-447D-A25F-5C453DB2F6C1}"/>
              </a:ext>
            </a:extLst>
          </p:cNvPr>
          <p:cNvSpPr>
            <a:spLocks noGrp="1"/>
          </p:cNvSpPr>
          <p:nvPr>
            <p:ph type="sldNum" sz="quarter" idx="12"/>
          </p:nvPr>
        </p:nvSpPr>
        <p:spPr/>
        <p:txBody>
          <a:bodyPr/>
          <a:lstStyle/>
          <a:p>
            <a:fld id="{60FFF827-4332-4177-9546-8869484C8A72}" type="slidenum">
              <a:rPr lang="es-MX" smtClean="0"/>
              <a:t>‹#›</a:t>
            </a:fld>
            <a:endParaRPr lang="es-MX"/>
          </a:p>
        </p:txBody>
      </p:sp>
    </p:spTree>
    <p:extLst>
      <p:ext uri="{BB962C8B-B14F-4D97-AF65-F5344CB8AC3E}">
        <p14:creationId xmlns:p14="http://schemas.microsoft.com/office/powerpoint/2010/main" val="50374838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305CF5-E726-4A4C-9421-7C91E436515E}"/>
              </a:ext>
            </a:extLst>
          </p:cNvPr>
          <p:cNvSpPr>
            <a:spLocks noGrp="1"/>
          </p:cNvSpPr>
          <p:nvPr>
            <p:ph type="dt" sz="half" idx="10"/>
          </p:nvPr>
        </p:nvSpPr>
        <p:spPr/>
        <p:txBody>
          <a:bodyPr/>
          <a:lstStyle/>
          <a:p>
            <a:r>
              <a:rPr lang="es-MX"/>
              <a:t>23/08/2023</a:t>
            </a:r>
          </a:p>
        </p:txBody>
      </p:sp>
      <p:sp>
        <p:nvSpPr>
          <p:cNvPr id="3" name="Footer Placeholder 2">
            <a:extLst>
              <a:ext uri="{FF2B5EF4-FFF2-40B4-BE49-F238E27FC236}">
                <a16:creationId xmlns:a16="http://schemas.microsoft.com/office/drawing/2014/main" id="{6AF77B91-5707-4CF4-A571-12B4086E41B3}"/>
              </a:ext>
            </a:extLst>
          </p:cNvPr>
          <p:cNvSpPr>
            <a:spLocks noGrp="1"/>
          </p:cNvSpPr>
          <p:nvPr>
            <p:ph type="ftr" sz="quarter" idx="11"/>
          </p:nvPr>
        </p:nvSpPr>
        <p:spPr/>
        <p:txBody>
          <a:bodyPr/>
          <a:lstStyle/>
          <a:p>
            <a:r>
              <a:rPr lang="es-ES"/>
              <a:t>Gabriela Chora Hernández - Delivery Manager - IBM México</a:t>
            </a:r>
            <a:endParaRPr lang="es-MX"/>
          </a:p>
        </p:txBody>
      </p:sp>
      <p:sp>
        <p:nvSpPr>
          <p:cNvPr id="4" name="Slide Number Placeholder 3">
            <a:extLst>
              <a:ext uri="{FF2B5EF4-FFF2-40B4-BE49-F238E27FC236}">
                <a16:creationId xmlns:a16="http://schemas.microsoft.com/office/drawing/2014/main" id="{7736E590-F326-4906-A517-05B984C5A323}"/>
              </a:ext>
            </a:extLst>
          </p:cNvPr>
          <p:cNvSpPr>
            <a:spLocks noGrp="1"/>
          </p:cNvSpPr>
          <p:nvPr>
            <p:ph type="sldNum" sz="quarter" idx="12"/>
          </p:nvPr>
        </p:nvSpPr>
        <p:spPr/>
        <p:txBody>
          <a:bodyPr/>
          <a:lstStyle/>
          <a:p>
            <a:fld id="{60FFF827-4332-4177-9546-8869484C8A72}" type="slidenum">
              <a:rPr lang="es-MX" smtClean="0"/>
              <a:t>‹#›</a:t>
            </a:fld>
            <a:endParaRPr lang="es-MX"/>
          </a:p>
        </p:txBody>
      </p:sp>
    </p:spTree>
    <p:extLst>
      <p:ext uri="{BB962C8B-B14F-4D97-AF65-F5344CB8AC3E}">
        <p14:creationId xmlns:p14="http://schemas.microsoft.com/office/powerpoint/2010/main" val="7497879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309B-2792-44CE-84B5-CF14AF8EAF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8B9C1CEA-BCA4-4D0E-85DB-068F8FD545C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B6CDA1CB-B7E4-460C-85A8-FE455C4FD06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682FBF7-D47D-470E-ABD5-DF52DFA85FAB}"/>
              </a:ext>
            </a:extLst>
          </p:cNvPr>
          <p:cNvSpPr>
            <a:spLocks noGrp="1"/>
          </p:cNvSpPr>
          <p:nvPr>
            <p:ph type="dt" sz="half" idx="10"/>
          </p:nvPr>
        </p:nvSpPr>
        <p:spPr/>
        <p:txBody>
          <a:bodyPr/>
          <a:lstStyle/>
          <a:p>
            <a:r>
              <a:rPr lang="es-MX"/>
              <a:t>23/08/2023</a:t>
            </a:r>
          </a:p>
        </p:txBody>
      </p:sp>
      <p:sp>
        <p:nvSpPr>
          <p:cNvPr id="6" name="Footer Placeholder 5">
            <a:extLst>
              <a:ext uri="{FF2B5EF4-FFF2-40B4-BE49-F238E27FC236}">
                <a16:creationId xmlns:a16="http://schemas.microsoft.com/office/drawing/2014/main" id="{F588A355-B3B9-45F5-A6A8-55D81B843930}"/>
              </a:ext>
            </a:extLst>
          </p:cNvPr>
          <p:cNvSpPr>
            <a:spLocks noGrp="1"/>
          </p:cNvSpPr>
          <p:nvPr>
            <p:ph type="ftr" sz="quarter" idx="11"/>
          </p:nvPr>
        </p:nvSpPr>
        <p:spPr/>
        <p:txBody>
          <a:bodyPr/>
          <a:lstStyle/>
          <a:p>
            <a:r>
              <a:rPr lang="es-ES"/>
              <a:t>Gabriela Chora Hernández - Delivery Manager - IBM México</a:t>
            </a:r>
            <a:endParaRPr lang="es-MX"/>
          </a:p>
        </p:txBody>
      </p:sp>
      <p:sp>
        <p:nvSpPr>
          <p:cNvPr id="7" name="Slide Number Placeholder 6">
            <a:extLst>
              <a:ext uri="{FF2B5EF4-FFF2-40B4-BE49-F238E27FC236}">
                <a16:creationId xmlns:a16="http://schemas.microsoft.com/office/drawing/2014/main" id="{A246F292-A364-4C6B-AEF3-6F260E304CBC}"/>
              </a:ext>
            </a:extLst>
          </p:cNvPr>
          <p:cNvSpPr>
            <a:spLocks noGrp="1"/>
          </p:cNvSpPr>
          <p:nvPr>
            <p:ph type="sldNum" sz="quarter" idx="12"/>
          </p:nvPr>
        </p:nvSpPr>
        <p:spPr/>
        <p:txBody>
          <a:bodyPr/>
          <a:lstStyle/>
          <a:p>
            <a:fld id="{60FFF827-4332-4177-9546-8869484C8A72}" type="slidenum">
              <a:rPr lang="es-MX" smtClean="0"/>
              <a:t>‹#›</a:t>
            </a:fld>
            <a:endParaRPr lang="es-MX"/>
          </a:p>
        </p:txBody>
      </p:sp>
    </p:spTree>
    <p:extLst>
      <p:ext uri="{BB962C8B-B14F-4D97-AF65-F5344CB8AC3E}">
        <p14:creationId xmlns:p14="http://schemas.microsoft.com/office/powerpoint/2010/main" val="6846859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2821F-07F1-4087-92CE-30A763567B3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28F24C9C-1392-44C4-A493-CF071CACF2B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MX"/>
          </a:p>
        </p:txBody>
      </p:sp>
      <p:sp>
        <p:nvSpPr>
          <p:cNvPr id="4" name="Text Placeholder 3">
            <a:extLst>
              <a:ext uri="{FF2B5EF4-FFF2-40B4-BE49-F238E27FC236}">
                <a16:creationId xmlns:a16="http://schemas.microsoft.com/office/drawing/2014/main" id="{E5A3216E-A5A7-4F1E-8DC0-40644EC4209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6E2ECAD-EFA6-407A-B282-26721028227E}"/>
              </a:ext>
            </a:extLst>
          </p:cNvPr>
          <p:cNvSpPr>
            <a:spLocks noGrp="1"/>
          </p:cNvSpPr>
          <p:nvPr>
            <p:ph type="dt" sz="half" idx="10"/>
          </p:nvPr>
        </p:nvSpPr>
        <p:spPr/>
        <p:txBody>
          <a:bodyPr/>
          <a:lstStyle/>
          <a:p>
            <a:r>
              <a:rPr lang="es-MX"/>
              <a:t>23/08/2023</a:t>
            </a:r>
          </a:p>
        </p:txBody>
      </p:sp>
      <p:sp>
        <p:nvSpPr>
          <p:cNvPr id="6" name="Footer Placeholder 5">
            <a:extLst>
              <a:ext uri="{FF2B5EF4-FFF2-40B4-BE49-F238E27FC236}">
                <a16:creationId xmlns:a16="http://schemas.microsoft.com/office/drawing/2014/main" id="{B6F96355-D4DB-4FBB-817C-8371BDD92776}"/>
              </a:ext>
            </a:extLst>
          </p:cNvPr>
          <p:cNvSpPr>
            <a:spLocks noGrp="1"/>
          </p:cNvSpPr>
          <p:nvPr>
            <p:ph type="ftr" sz="quarter" idx="11"/>
          </p:nvPr>
        </p:nvSpPr>
        <p:spPr/>
        <p:txBody>
          <a:bodyPr/>
          <a:lstStyle/>
          <a:p>
            <a:r>
              <a:rPr lang="es-ES"/>
              <a:t>Gabriela Chora Hernández - Delivery Manager - IBM México</a:t>
            </a:r>
            <a:endParaRPr lang="es-MX"/>
          </a:p>
        </p:txBody>
      </p:sp>
      <p:sp>
        <p:nvSpPr>
          <p:cNvPr id="7" name="Slide Number Placeholder 6">
            <a:extLst>
              <a:ext uri="{FF2B5EF4-FFF2-40B4-BE49-F238E27FC236}">
                <a16:creationId xmlns:a16="http://schemas.microsoft.com/office/drawing/2014/main" id="{AC7765C5-6809-4033-9F5B-B92F738A927B}"/>
              </a:ext>
            </a:extLst>
          </p:cNvPr>
          <p:cNvSpPr>
            <a:spLocks noGrp="1"/>
          </p:cNvSpPr>
          <p:nvPr>
            <p:ph type="sldNum" sz="quarter" idx="12"/>
          </p:nvPr>
        </p:nvSpPr>
        <p:spPr/>
        <p:txBody>
          <a:bodyPr/>
          <a:lstStyle/>
          <a:p>
            <a:fld id="{60FFF827-4332-4177-9546-8869484C8A72}" type="slidenum">
              <a:rPr lang="es-MX" smtClean="0"/>
              <a:t>‹#›</a:t>
            </a:fld>
            <a:endParaRPr lang="es-MX"/>
          </a:p>
        </p:txBody>
      </p:sp>
    </p:spTree>
    <p:extLst>
      <p:ext uri="{BB962C8B-B14F-4D97-AF65-F5344CB8AC3E}">
        <p14:creationId xmlns:p14="http://schemas.microsoft.com/office/powerpoint/2010/main" val="25230974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CBE8-5C65-4136-873B-1FE92E65FD62}"/>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5C50A12D-F7F2-4C1D-B61F-A95C693D2D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2ACE5901-796D-4B38-8606-A44DC7E90706}"/>
              </a:ext>
            </a:extLst>
          </p:cNvPr>
          <p:cNvSpPr>
            <a:spLocks noGrp="1"/>
          </p:cNvSpPr>
          <p:nvPr>
            <p:ph type="dt" sz="half" idx="10"/>
          </p:nvPr>
        </p:nvSpPr>
        <p:spPr/>
        <p:txBody>
          <a:bodyPr/>
          <a:lstStyle/>
          <a:p>
            <a:r>
              <a:rPr lang="es-MX"/>
              <a:t>23/08/2023</a:t>
            </a:r>
          </a:p>
        </p:txBody>
      </p:sp>
      <p:sp>
        <p:nvSpPr>
          <p:cNvPr id="5" name="Footer Placeholder 4">
            <a:extLst>
              <a:ext uri="{FF2B5EF4-FFF2-40B4-BE49-F238E27FC236}">
                <a16:creationId xmlns:a16="http://schemas.microsoft.com/office/drawing/2014/main" id="{7892C9B2-203C-4992-B742-30D30C4B0E1D}"/>
              </a:ext>
            </a:extLst>
          </p:cNvPr>
          <p:cNvSpPr>
            <a:spLocks noGrp="1"/>
          </p:cNvSpPr>
          <p:nvPr>
            <p:ph type="ftr" sz="quarter" idx="11"/>
          </p:nvPr>
        </p:nvSpPr>
        <p:spPr/>
        <p:txBody>
          <a:bodyPr/>
          <a:lstStyle/>
          <a:p>
            <a:r>
              <a:rPr lang="es-ES"/>
              <a:t>Gabriela Chora Hernández - Delivery Manager - IBM México</a:t>
            </a:r>
            <a:endParaRPr lang="es-MX"/>
          </a:p>
        </p:txBody>
      </p:sp>
      <p:sp>
        <p:nvSpPr>
          <p:cNvPr id="6" name="Slide Number Placeholder 5">
            <a:extLst>
              <a:ext uri="{FF2B5EF4-FFF2-40B4-BE49-F238E27FC236}">
                <a16:creationId xmlns:a16="http://schemas.microsoft.com/office/drawing/2014/main" id="{4375F607-C040-4F32-ABFA-E78E720E818C}"/>
              </a:ext>
            </a:extLst>
          </p:cNvPr>
          <p:cNvSpPr>
            <a:spLocks noGrp="1"/>
          </p:cNvSpPr>
          <p:nvPr>
            <p:ph type="sldNum" sz="quarter" idx="12"/>
          </p:nvPr>
        </p:nvSpPr>
        <p:spPr/>
        <p:txBody>
          <a:bodyPr/>
          <a:lstStyle/>
          <a:p>
            <a:fld id="{60FFF827-4332-4177-9546-8869484C8A72}" type="slidenum">
              <a:rPr lang="es-MX" smtClean="0"/>
              <a:t>‹#›</a:t>
            </a:fld>
            <a:endParaRPr lang="es-MX"/>
          </a:p>
        </p:txBody>
      </p:sp>
    </p:spTree>
    <p:extLst>
      <p:ext uri="{BB962C8B-B14F-4D97-AF65-F5344CB8AC3E}">
        <p14:creationId xmlns:p14="http://schemas.microsoft.com/office/powerpoint/2010/main" val="12161396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30564C-EEAD-477E-92C7-7F71EF69CFC6}"/>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5FA3A816-D356-4C2E-9CDF-38D3D70822F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A1CCA6A2-D796-4F6B-8DE7-F05986B22E3A}"/>
              </a:ext>
            </a:extLst>
          </p:cNvPr>
          <p:cNvSpPr>
            <a:spLocks noGrp="1"/>
          </p:cNvSpPr>
          <p:nvPr>
            <p:ph type="dt" sz="half" idx="10"/>
          </p:nvPr>
        </p:nvSpPr>
        <p:spPr/>
        <p:txBody>
          <a:bodyPr/>
          <a:lstStyle/>
          <a:p>
            <a:r>
              <a:rPr lang="es-MX"/>
              <a:t>23/08/2023</a:t>
            </a:r>
          </a:p>
        </p:txBody>
      </p:sp>
      <p:sp>
        <p:nvSpPr>
          <p:cNvPr id="5" name="Footer Placeholder 4">
            <a:extLst>
              <a:ext uri="{FF2B5EF4-FFF2-40B4-BE49-F238E27FC236}">
                <a16:creationId xmlns:a16="http://schemas.microsoft.com/office/drawing/2014/main" id="{C8A7CD1B-74F3-4E3A-BC47-CB6751E7A5B7}"/>
              </a:ext>
            </a:extLst>
          </p:cNvPr>
          <p:cNvSpPr>
            <a:spLocks noGrp="1"/>
          </p:cNvSpPr>
          <p:nvPr>
            <p:ph type="ftr" sz="quarter" idx="11"/>
          </p:nvPr>
        </p:nvSpPr>
        <p:spPr/>
        <p:txBody>
          <a:bodyPr/>
          <a:lstStyle/>
          <a:p>
            <a:r>
              <a:rPr lang="es-ES"/>
              <a:t>Gabriela Chora Hernández - Delivery Manager - IBM México</a:t>
            </a:r>
            <a:endParaRPr lang="es-MX"/>
          </a:p>
        </p:txBody>
      </p:sp>
      <p:sp>
        <p:nvSpPr>
          <p:cNvPr id="6" name="Slide Number Placeholder 5">
            <a:extLst>
              <a:ext uri="{FF2B5EF4-FFF2-40B4-BE49-F238E27FC236}">
                <a16:creationId xmlns:a16="http://schemas.microsoft.com/office/drawing/2014/main" id="{787BDAB1-0D51-4B35-BE1F-3C18730FF2ED}"/>
              </a:ext>
            </a:extLst>
          </p:cNvPr>
          <p:cNvSpPr>
            <a:spLocks noGrp="1"/>
          </p:cNvSpPr>
          <p:nvPr>
            <p:ph type="sldNum" sz="quarter" idx="12"/>
          </p:nvPr>
        </p:nvSpPr>
        <p:spPr/>
        <p:txBody>
          <a:bodyPr/>
          <a:lstStyle/>
          <a:p>
            <a:fld id="{60FFF827-4332-4177-9546-8869484C8A72}" type="slidenum">
              <a:rPr lang="es-MX" smtClean="0"/>
              <a:t>‹#›</a:t>
            </a:fld>
            <a:endParaRPr lang="es-MX"/>
          </a:p>
        </p:txBody>
      </p:sp>
    </p:spTree>
    <p:extLst>
      <p:ext uri="{BB962C8B-B14F-4D97-AF65-F5344CB8AC3E}">
        <p14:creationId xmlns:p14="http://schemas.microsoft.com/office/powerpoint/2010/main" val="712556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s-ES"/>
              <a:t>Haga clic para modificar el estilo de título del patrón</a:t>
            </a:r>
            <a:endParaRPr lang="en-US"/>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ES"/>
              <a:t>Haga clic para modificar el estilo de título del patrón</a:t>
            </a:r>
            <a:endParaRPr lang="en-US"/>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s-ES"/>
              <a:t>Haga clic en el icono para agregar una imagen</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ES"/>
              <a:t>Haga clic para modificar el estilo de título del patrón</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ES"/>
              <a:t>Haga clic para modificar el estilo de título del patrón</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ES"/>
              <a:t>Haga clic para modificar el estilo de título del patrón</a:t>
            </a:r>
            <a:endParaRPr lang="en-US"/>
          </a:p>
        </p:txBody>
      </p:sp>
      <p:sp>
        <p:nvSpPr>
          <p:cNvPr id="8" name="Text Placeholder"/>
          <p:cNvSpPr>
            <a:spLocks noGrp="1"/>
          </p:cNvSpPr>
          <p:nvPr>
            <p:ph type="body" sz="quarter" idx="13"/>
          </p:nvPr>
        </p:nvSpPr>
        <p:spPr>
          <a:xfrm>
            <a:off x="219456" y="1243584"/>
            <a:ext cx="4123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s-ES"/>
              <a:t>Haga clic para modificar los estilos de texto del patrón</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s-ES"/>
              <a:t>Haga clic para modificar los estilos de texto del patrón</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s-ES"/>
              <a:t>Haga clic para modificar los estilos de texto del patrón</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s-ES"/>
              <a:t>Haga clic para modificar el estilo de título del patrón</a:t>
            </a:r>
            <a:endParaRPr lang="en-US"/>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s-ES"/>
              <a:t>Haga clic para modificar los estilos de texto del patrón</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s-ES"/>
              <a:t>Haga clic para modificar los estilos de texto del patrón</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s-ES"/>
              <a:t>Haga clic para modificar los estilos de texto del patrón</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s-ES"/>
              <a:t>Haga clic para modificar los estilos de texto del patrón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s-ES"/>
              <a:t>Haga clic para modificar el estilo de título del patrón</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s-ES"/>
              <a:t>Haga clic para modificar el estilo de título del patrón</a:t>
            </a:r>
            <a:endParaRPr lang="en-US"/>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s-ES"/>
              <a:t>Haga clic para modificar los estilos de texto del patrón</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s-ES"/>
              <a:t>Haga clic para modificar los estilos de texto del patrón</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s-ES"/>
              <a:t>Haga clic para modificar los estilos de texto del patrón</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s-ES"/>
              <a:t>Haga clic para modificar los estilos de texto del patrón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s-ES"/>
              <a:t>Haga clic para modificar el estilo de título del patrón</a:t>
            </a:r>
            <a:endParaRPr lang="en-US"/>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s-ES"/>
              <a:t>Haga clic en el icono para agregar una imagen</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s-ES"/>
              <a:t>Haga clic en el icono para agregar una imagen</a:t>
            </a:r>
            <a:endParaRPr lang="en-US"/>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ES"/>
              <a:t>Haga clic para modificar el estilo de título del patrón</a:t>
            </a:r>
            <a:endParaRPr lang="en-US"/>
          </a:p>
        </p:txBody>
      </p:sp>
      <p:sp>
        <p:nvSpPr>
          <p:cNvPr id="6" name="Text Placeholder"/>
          <p:cNvSpPr>
            <a:spLocks noGrp="1"/>
          </p:cNvSpPr>
          <p:nvPr>
            <p:ph type="body" sz="quarter" idx="12"/>
          </p:nvPr>
        </p:nvSpPr>
        <p:spPr>
          <a:xfrm>
            <a:off x="219456" y="1243584"/>
            <a:ext cx="1837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Content Placeholder"/>
          <p:cNvSpPr>
            <a:spLocks noGrp="1"/>
          </p:cNvSpPr>
          <p:nvPr>
            <p:ph sz="quarter" idx="13"/>
          </p:nvPr>
        </p:nvSpPr>
        <p:spPr>
          <a:xfrm>
            <a:off x="2514600" y="1243584"/>
            <a:ext cx="6400800"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ES"/>
              <a:t>Haga clic para modificar el estilo de título del patrón</a:t>
            </a:r>
            <a:endParaRPr lang="en-US"/>
          </a:p>
        </p:txBody>
      </p:sp>
      <p:sp>
        <p:nvSpPr>
          <p:cNvPr id="6" name="Text Placeholder"/>
          <p:cNvSpPr>
            <a:spLocks noGrp="1"/>
          </p:cNvSpPr>
          <p:nvPr>
            <p:ph type="body" sz="quarter" idx="12"/>
          </p:nvPr>
        </p:nvSpPr>
        <p:spPr>
          <a:xfrm>
            <a:off x="219456" y="1243584"/>
            <a:ext cx="1837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ES"/>
              <a:t>Haga clic para modificar el estilo de título del patrón</a:t>
            </a:r>
            <a:endParaRPr lang="en-US"/>
          </a:p>
        </p:txBody>
      </p:sp>
      <p:sp>
        <p:nvSpPr>
          <p:cNvPr id="8" name="Text Placeholder 1"/>
          <p:cNvSpPr>
            <a:spLocks noGrp="1"/>
          </p:cNvSpPr>
          <p:nvPr>
            <p:ph type="body" sz="quarter" idx="13"/>
          </p:nvPr>
        </p:nvSpPr>
        <p:spPr>
          <a:xfrm>
            <a:off x="219456" y="1243584"/>
            <a:ext cx="1837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Text Placeholder 2"/>
          <p:cNvSpPr>
            <a:spLocks noGrp="1"/>
          </p:cNvSpPr>
          <p:nvPr>
            <p:ph type="body" sz="quarter" idx="15"/>
          </p:nvPr>
        </p:nvSpPr>
        <p:spPr>
          <a:xfrm>
            <a:off x="2505456" y="1243584"/>
            <a:ext cx="1837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s-ES"/>
              <a:t>Haga clic en el icono para agregar una imagen</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ES"/>
              <a:t>Haga clic para modificar el estilo de título del patrón</a:t>
            </a:r>
            <a:endParaRPr lang="en-US"/>
          </a:p>
        </p:txBody>
      </p:sp>
      <p:sp>
        <p:nvSpPr>
          <p:cNvPr id="6" name="Text Placeholder 1"/>
          <p:cNvSpPr>
            <a:spLocks noGrp="1"/>
          </p:cNvSpPr>
          <p:nvPr>
            <p:ph type="body" sz="quarter" idx="12"/>
          </p:nvPr>
        </p:nvSpPr>
        <p:spPr>
          <a:xfrm>
            <a:off x="219456" y="1243584"/>
            <a:ext cx="1837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8" name="Text Placeholde 2"/>
          <p:cNvSpPr>
            <a:spLocks noGrp="1"/>
          </p:cNvSpPr>
          <p:nvPr>
            <p:ph type="body" sz="quarter" idx="13"/>
          </p:nvPr>
        </p:nvSpPr>
        <p:spPr>
          <a:xfrm>
            <a:off x="2505456" y="1243584"/>
            <a:ext cx="1837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s-ES"/>
              <a:t>Haga clic en el icono para agregar una tabla</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s-ES"/>
              <a:t>Haga clic para modificar el estilo de título del patrón</a:t>
            </a:r>
            <a:endParaRPr lang="en-US"/>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s-ES"/>
              <a:t>Haga clic para modificar el estilo de título del patrón</a:t>
            </a:r>
            <a:endParaRPr lang="en-US"/>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s-ES"/>
              <a:t>Haga clic para modificar los estilos de texto del patrón</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s-ES"/>
              <a:t>Haga clic para modificar los estilos de texto del patrón</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pic>
        <p:nvPicPr>
          <p:cNvPr id="5" name="Picture"/>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79686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1"/>
            <a:r>
              <a:rPr lang="en-US"/>
              <a:t>Third level</a:t>
            </a:r>
          </a:p>
          <a:p>
            <a:pPr lvl="1"/>
            <a:r>
              <a:rPr lang="en-US"/>
              <a:t>Fourth level</a:t>
            </a:r>
          </a:p>
          <a:p>
            <a:pPr lvl="1"/>
            <a:r>
              <a:rPr lang="en-US"/>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0"/>
            <a:r>
              <a:rPr lang="en-US"/>
              <a:t>Second level</a:t>
            </a:r>
          </a:p>
          <a:p>
            <a:pPr lvl="1"/>
            <a:r>
              <a:rPr lang="en-US"/>
              <a:t>Third level</a:t>
            </a:r>
          </a:p>
          <a:p>
            <a:pPr lvl="1"/>
            <a:r>
              <a:rPr lang="en-US"/>
              <a:t>Fourth level</a:t>
            </a:r>
          </a:p>
          <a:p>
            <a:pPr lvl="1"/>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99224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atin typeface="IBM Plex Sans" panose="020B0503050203000203" pitchFamily="34" charset="0"/>
              </a:defRPr>
            </a:lvl1pPr>
          </a:lstStyle>
          <a:p>
            <a:r>
              <a:rPr lang="en-US"/>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051752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170465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934693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b="0" i="0">
                <a:latin typeface="IBM Plex Sans" panose="020B0503050203000203"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419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s-ES"/>
              <a:t>Haga clic para modificar el estilo de título del patrón</a:t>
            </a:r>
            <a:endParaRPr lang="en-US"/>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s-ES"/>
              <a:t>Haga clic para modificar los estilos de texto del patrón</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793806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26948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54201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232037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344872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06223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316547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46630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5858382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490136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s-ES"/>
              <a:t>Haga clic para modificar el estilo de título del patrón</a:t>
            </a:r>
            <a:endParaRPr lang="en-US"/>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s-ES"/>
              <a:t>Haga clic para modificar los estilos de texto del patrón</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s-ES"/>
              <a:t>Haga clic en el icono para agregar una imagen</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4572000" y="0"/>
            <a:ext cx="2286000" cy="2571750"/>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400647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368394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408BF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719532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accent2"/>
          </a:solidFill>
        </p:spPr>
        <p:txBody>
          <a:bodyPr lIns="210312" tIns="201168" rIns="228600" bIns="228600"/>
          <a:lstStyle>
            <a:lvl1pPr>
              <a:defRPr>
                <a:solidFill>
                  <a:schemeClr val="bg1"/>
                </a:solidFill>
              </a:defRPr>
            </a:lvl1pPr>
          </a:lstStyle>
          <a:p>
            <a:r>
              <a:rPr lang="en-US"/>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382248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Drag picture to placeholder or click icon to add</a:t>
            </a:r>
          </a:p>
        </p:txBody>
      </p:sp>
      <p:sp>
        <p:nvSpPr>
          <p:cNvPr id="6" name="Text Placeholder"/>
          <p:cNvSpPr>
            <a:spLocks noGrp="1"/>
          </p:cNvSpPr>
          <p:nvPr>
            <p:ph type="body" sz="quarter" idx="12"/>
          </p:nvPr>
        </p:nvSpPr>
        <p:spPr>
          <a:xfrm>
            <a:off x="0" y="2571750"/>
            <a:ext cx="2286000" cy="257175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713100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484225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460386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98859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1175532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21300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s-ES"/>
              <a:t>Haga clic para modificar el estilo de título del patrón</a:t>
            </a:r>
            <a:endParaRPr lang="en-US"/>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3227534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5308999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415819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318899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700742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1"/>
            <a:r>
              <a:rPr lang="en-US"/>
              <a:t>Third level</a:t>
            </a:r>
          </a:p>
          <a:p>
            <a:pPr lvl="1"/>
            <a:r>
              <a:rPr lang="en-US"/>
              <a:t>Fourth level</a:t>
            </a:r>
          </a:p>
          <a:p>
            <a:pPr lvl="1"/>
            <a:r>
              <a:rPr lang="en-US"/>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0"/>
            <a:r>
              <a:rPr lang="en-US"/>
              <a:t>Second level</a:t>
            </a:r>
          </a:p>
          <a:p>
            <a:pPr lvl="1"/>
            <a:r>
              <a:rPr lang="en-US"/>
              <a:t>Third level</a:t>
            </a:r>
          </a:p>
          <a:p>
            <a:pPr lvl="1"/>
            <a:r>
              <a:rPr lang="en-US"/>
              <a:t>Fourth level</a:t>
            </a:r>
          </a:p>
          <a:p>
            <a:pPr lvl="1"/>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853906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726051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513154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s-ES"/>
              <a:t>Haga clic para modificar el estilo de título del patrón</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512763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237428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581301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437521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857856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72682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605741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46872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46411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0446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ES"/>
              <a:t>Haga clic para modificar el estilo de título del patrón</a:t>
            </a:r>
            <a:endParaRPr lang="en-US"/>
          </a:p>
        </p:txBody>
      </p:sp>
      <p:sp>
        <p:nvSpPr>
          <p:cNvPr id="6" name="Text Placeholder"/>
          <p:cNvSpPr>
            <a:spLocks noGrp="1"/>
          </p:cNvSpPr>
          <p:nvPr>
            <p:ph type="body" sz="quarter" idx="12"/>
          </p:nvPr>
        </p:nvSpPr>
        <p:spPr>
          <a:xfrm>
            <a:off x="4791456" y="201168"/>
            <a:ext cx="4123944" cy="429463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037231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7361747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828083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3327739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138155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924250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3187946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864260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360591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89881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ES"/>
              <a:t>Haga clic para modificar el estilo de título del patrón</a:t>
            </a:r>
            <a:endParaRPr lang="en-US"/>
          </a:p>
        </p:txBody>
      </p:sp>
      <p:sp>
        <p:nvSpPr>
          <p:cNvPr id="8" name="Text Placeholder"/>
          <p:cNvSpPr>
            <a:spLocks noGrp="1"/>
          </p:cNvSpPr>
          <p:nvPr>
            <p:ph type="body" sz="quarter" idx="13"/>
          </p:nvPr>
        </p:nvSpPr>
        <p:spPr>
          <a:xfrm>
            <a:off x="219456" y="1243584"/>
            <a:ext cx="4123944"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Text Placeholder"/>
          <p:cNvSpPr>
            <a:spLocks noGrp="1"/>
          </p:cNvSpPr>
          <p:nvPr>
            <p:ph type="body" sz="quarter" idx="12"/>
          </p:nvPr>
        </p:nvSpPr>
        <p:spPr>
          <a:xfrm>
            <a:off x="4791457" y="1243584"/>
            <a:ext cx="4123876" cy="32522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64527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094675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1107208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369024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448213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3923196" y="2312885"/>
            <a:ext cx="1297608" cy="517732"/>
          </a:xfrm>
          <a:prstGeom prst="rect">
            <a:avLst/>
          </a:prstGeom>
        </p:spPr>
      </p:pic>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18931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1077714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1"/>
            <a:r>
              <a:rPr lang="en-US"/>
              <a:t>Second level</a:t>
            </a:r>
          </a:p>
          <a:p>
            <a:pPr lvl="1"/>
            <a:r>
              <a:rPr lang="en-US"/>
              <a:t>Third level</a:t>
            </a:r>
          </a:p>
          <a:p>
            <a:pPr lvl="1"/>
            <a:r>
              <a:rPr lang="en-US"/>
              <a:t>Fourth level</a:t>
            </a:r>
          </a:p>
          <a:p>
            <a:pPr lvl="1"/>
            <a:r>
              <a:rPr lang="en-US"/>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a:p>
            <a:pPr lvl="0"/>
            <a:r>
              <a:rPr lang="en-US"/>
              <a:t>Second level</a:t>
            </a:r>
          </a:p>
          <a:p>
            <a:pPr lvl="1"/>
            <a:r>
              <a:rPr lang="en-US"/>
              <a:t>Third level</a:t>
            </a:r>
          </a:p>
          <a:p>
            <a:pPr lvl="1"/>
            <a:r>
              <a:rPr lang="en-US"/>
              <a:t>Fourth level</a:t>
            </a:r>
          </a:p>
          <a:p>
            <a:pPr lvl="1"/>
            <a:r>
              <a:rPr lang="en-US"/>
              <a:t>Fifth level</a:t>
            </a:r>
          </a:p>
        </p:txBody>
      </p:sp>
      <p:sp>
        <p:nvSpPr>
          <p:cNvPr id="3" name="Footer Placeholder"/>
          <p:cNvSpPr>
            <a:spLocks noGrp="1"/>
          </p:cNvSpPr>
          <p:nvPr>
            <p:ph type="ftr" sz="quarter" idx="10"/>
          </p:nvPr>
        </p:nvSpPr>
        <p:spPr/>
        <p:txBody>
          <a:bodyPr/>
          <a:lstStyle/>
          <a:p>
            <a:r>
              <a:rPr lang="es-ES"/>
              <a:t>Gabriela Chora Hernández - Delivery Manager - IBM México</a:t>
            </a:r>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676519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theme" Target="../theme/theme3.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5.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s-ES"/>
              <a:t>Haga clic para modificar el estilo de título del patrón</a:t>
            </a:r>
            <a:endParaRPr lang="en-US"/>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s-ES"/>
              <a:t>Gabriela Chora Hernández - Delivery Manager - IBM México</a:t>
            </a:r>
            <a:endParaRPr lang="en-US"/>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Lst>
  <p:hf hdr="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s-ES"/>
              <a:t>Gabriela Chora Hernández - Delivery Manager - IBM México</a:t>
            </a:r>
            <a:endParaRPr lang="en-US"/>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958"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Lst>
  <p:hf hdr="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s-ES"/>
              <a:t>Gabriela Chora Hernández - Delivery Manager - IBM México</a:t>
            </a:r>
            <a:endParaRPr lang="en-US"/>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s-ES"/>
              <a:t>Gabriela Chora Hernández - Delivery Manager - IBM México</a:t>
            </a:r>
            <a:endParaRPr lang="en-US"/>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10081B-1F09-4DF8-90DB-CB831025BD4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CDD1D7E9-2AC8-4FA4-A4F6-657AE9A5379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A9693BE4-B34B-4078-9090-344DAC433B2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s-MX"/>
              <a:t>23/08/2023</a:t>
            </a:r>
          </a:p>
        </p:txBody>
      </p:sp>
      <p:sp>
        <p:nvSpPr>
          <p:cNvPr id="5" name="Footer Placeholder 4">
            <a:extLst>
              <a:ext uri="{FF2B5EF4-FFF2-40B4-BE49-F238E27FC236}">
                <a16:creationId xmlns:a16="http://schemas.microsoft.com/office/drawing/2014/main" id="{1BDF0FB3-547A-4BAF-AFA1-A167C51A281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s-ES"/>
              <a:t>Gabriela Chora Hernández - Delivery Manager - IBM México</a:t>
            </a:r>
            <a:endParaRPr lang="es-MX"/>
          </a:p>
        </p:txBody>
      </p:sp>
      <p:sp>
        <p:nvSpPr>
          <p:cNvPr id="6" name="Slide Number Placeholder 5">
            <a:extLst>
              <a:ext uri="{FF2B5EF4-FFF2-40B4-BE49-F238E27FC236}">
                <a16:creationId xmlns:a16="http://schemas.microsoft.com/office/drawing/2014/main" id="{0D35B837-8F86-4C51-B8B2-E24F438E66B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0FFF827-4332-4177-9546-8869484C8A72}" type="slidenum">
              <a:rPr lang="es-MX" smtClean="0"/>
              <a:t>‹#›</a:t>
            </a:fld>
            <a:endParaRPr lang="es-MX"/>
          </a:p>
        </p:txBody>
      </p:sp>
    </p:spTree>
    <p:extLst>
      <p:ext uri="{BB962C8B-B14F-4D97-AF65-F5344CB8AC3E}">
        <p14:creationId xmlns:p14="http://schemas.microsoft.com/office/powerpoint/2010/main" val="1174809588"/>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5.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73.png"/><Relationship Id="rId4" Type="http://schemas.openxmlformats.org/officeDocument/2006/relationships/image" Target="../media/image15.svg"/></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74.png"/><Relationship Id="rId4" Type="http://schemas.openxmlformats.org/officeDocument/2006/relationships/image" Target="../media/image15.svg"/></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75.png"/><Relationship Id="rId4" Type="http://schemas.openxmlformats.org/officeDocument/2006/relationships/image" Target="../media/image15.svg"/></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76.png"/><Relationship Id="rId4" Type="http://schemas.openxmlformats.org/officeDocument/2006/relationships/image" Target="../media/image15.svg"/></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77.png"/><Relationship Id="rId4" Type="http://schemas.openxmlformats.org/officeDocument/2006/relationships/image" Target="../media/image15.svg"/></Relationships>
</file>

<file path=ppt/slides/_rels/slide1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8.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79.png"/><Relationship Id="rId4" Type="http://schemas.openxmlformats.org/officeDocument/2006/relationships/image" Target="../media/image15.svg"/></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80.png"/><Relationship Id="rId4" Type="http://schemas.openxmlformats.org/officeDocument/2006/relationships/image" Target="../media/image15.svg"/></Relationships>
</file>

<file path=ppt/slides/_rels/slide1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78.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81.png"/><Relationship Id="rId4" Type="http://schemas.openxmlformats.org/officeDocument/2006/relationships/image" Target="../media/image15.svg"/></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82.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5.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5.xml"/><Relationship Id="rId4" Type="http://schemas.openxmlformats.org/officeDocument/2006/relationships/image" Target="../media/image8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7.svg"/></Relationships>
</file>

<file path=ppt/slides/_rels/slide1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7.sv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7.sv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85.png"/></Relationships>
</file>

<file path=ppt/slides/_rels/slide1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87.png"/></Relationships>
</file>

<file path=ppt/slides/_rels/slide1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5.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17.svg"/><Relationship Id="rId4" Type="http://schemas.openxmlformats.org/officeDocument/2006/relationships/image" Target="../media/image16.png"/></Relationships>
</file>

<file path=ppt/slides/_rels/slide1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78.jpeg"/></Relationships>
</file>

<file path=ppt/slides/_rels/slide1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35.xml"/><Relationship Id="rId4" Type="http://schemas.openxmlformats.org/officeDocument/2006/relationships/image" Target="../media/image89.jpeg"/></Relationships>
</file>

<file path=ppt/slides/_rels/slide1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35.xml"/><Relationship Id="rId4" Type="http://schemas.openxmlformats.org/officeDocument/2006/relationships/image" Target="../media/image90.jpe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5.xml"/><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5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5.xml"/><Relationship Id="rId5" Type="http://schemas.openxmlformats.org/officeDocument/2006/relationships/image" Target="../media/image21.svg"/><Relationship Id="rId4" Type="http://schemas.openxmlformats.org/officeDocument/2006/relationships/image" Target="../media/image20.png"/></Relationships>
</file>

<file path=ppt/slides/_rels/slide1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78.jpe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9.sv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image" Target="../media/image8.png"/><Relationship Id="rId1" Type="http://schemas.openxmlformats.org/officeDocument/2006/relationships/slideLayout" Target="../slideLayouts/slideLayout135.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1.xml"/><Relationship Id="rId14" Type="http://schemas.microsoft.com/office/2007/relationships/diagramDrawing" Target="../diagrams/drawing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35.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1.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5.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1.sv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1.svg"/></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9.sv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1.sv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11.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1.sv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3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45.png"/><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46.png"/><Relationship Id="rId4" Type="http://schemas.openxmlformats.org/officeDocument/2006/relationships/image" Target="../media/image11.sv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46.png"/><Relationship Id="rId4" Type="http://schemas.openxmlformats.org/officeDocument/2006/relationships/image" Target="../media/image11.sv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47.png"/><Relationship Id="rId4" Type="http://schemas.openxmlformats.org/officeDocument/2006/relationships/image" Target="../media/image11.svg"/></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0.png"/><Relationship Id="rId7" Type="http://schemas.openxmlformats.org/officeDocument/2006/relationships/image" Target="../media/image50.sv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1.svg"/><Relationship Id="rId9" Type="http://schemas.openxmlformats.org/officeDocument/2006/relationships/image" Target="../media/image52.svg"/></Relationships>
</file>

<file path=ppt/slides/_rels/slide4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0.png"/><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1.svg"/><Relationship Id="rId9" Type="http://schemas.openxmlformats.org/officeDocument/2006/relationships/image" Target="../media/image53.png"/></Relationships>
</file>

<file path=ppt/slides/_rels/slide4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0.png"/><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1.svg"/><Relationship Id="rId9"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0.png"/><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1.svg"/><Relationship Id="rId9"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135.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7.jpeg"/></Relationships>
</file>

<file path=ppt/slides/_rels/slide5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0.png"/><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1.svg"/><Relationship Id="rId9" Type="http://schemas.openxmlformats.org/officeDocument/2006/relationships/image" Target="../media/image56.png"/></Relationships>
</file>

<file path=ppt/slides/_rels/slide5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0.png"/><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1.svg"/><Relationship Id="rId9" Type="http://schemas.openxmlformats.org/officeDocument/2006/relationships/image" Target="../media/image57.png"/></Relationships>
</file>

<file path=ppt/slides/_rels/slide5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0.png"/><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1.svg"/><Relationship Id="rId9" Type="http://schemas.openxmlformats.org/officeDocument/2006/relationships/image" Target="../media/image58.png"/></Relationships>
</file>

<file path=ppt/slides/_rels/slide5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0.png"/><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1.svg"/><Relationship Id="rId9" Type="http://schemas.openxmlformats.org/officeDocument/2006/relationships/image" Target="../media/image58.png"/></Relationships>
</file>

<file path=ppt/slides/_rels/slide5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10.png"/><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1.svg"/><Relationship Id="rId9"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11.sv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11.sv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11.sv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11.sv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Layout" Target="../slideLayouts/slideLayout135.xml"/><Relationship Id="rId6" Type="http://schemas.openxmlformats.org/officeDocument/2006/relationships/image" Target="../media/image22.png"/><Relationship Id="rId5" Type="http://schemas.openxmlformats.org/officeDocument/2006/relationships/image" Target="../media/image7.jpe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11.sv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11.svg"/></Relationships>
</file>

<file path=ppt/slides/_rels/slide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35.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13.svg"/><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3.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3.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5.xml"/><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3.svg"/></Relationships>
</file>

<file path=ppt/slides/_rels/slide7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13.svg"/><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3.sv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3.sv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3.svg"/></Relationships>
</file>

<file path=ppt/slides/_rels/slide7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13.svg"/><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3.svg"/></Relationships>
</file>

<file path=ppt/slides/_rels/slide7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4.jpeg"/></Relationships>
</file>

<file path=ppt/slides/_rels/slide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35.xml"/><Relationship Id="rId5" Type="http://schemas.microsoft.com/office/2007/relationships/hdphoto" Target="../media/hdphoto1.wdp"/><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15.svg"/></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65.png"/><Relationship Id="rId5" Type="http://schemas.openxmlformats.org/officeDocument/2006/relationships/image" Target="../media/image64.gif"/><Relationship Id="rId4" Type="http://schemas.openxmlformats.org/officeDocument/2006/relationships/image" Target="../media/image15.svg"/></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5.svg"/></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69.gif"/><Relationship Id="rId5" Type="http://schemas.openxmlformats.org/officeDocument/2006/relationships/image" Target="../media/image68.gif"/><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9.sv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15.svg"/></Relationships>
</file>

<file path=ppt/slides/_rels/slide9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13.svg"/><Relationship Id="rId4" Type="http://schemas.openxmlformats.org/officeDocument/2006/relationships/image" Target="../media/image1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5" Type="http://schemas.openxmlformats.org/officeDocument/2006/relationships/image" Target="../media/image72.png"/><Relationship Id="rId4" Type="http://schemas.openxmlformats.org/officeDocument/2006/relationships/image" Target="../media/image15.svg"/></Relationships>
</file>

<file path=ppt/slides/_rels/slide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35.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people working on a rocket&#10;&#10;Description automatically generated">
            <a:extLst>
              <a:ext uri="{FF2B5EF4-FFF2-40B4-BE49-F238E27FC236}">
                <a16:creationId xmlns:a16="http://schemas.microsoft.com/office/drawing/2014/main" id="{95A24812-0C83-8DE3-B455-54417006151F}"/>
              </a:ext>
            </a:extLst>
          </p:cNvPr>
          <p:cNvPicPr>
            <a:picLocks noChangeAspect="1"/>
          </p:cNvPicPr>
          <p:nvPr/>
        </p:nvPicPr>
        <p:blipFill rotWithShape="1">
          <a:blip r:embed="rId3"/>
          <a:srcRect l="13111" r="12406" b="-2"/>
          <a:stretch/>
        </p:blipFill>
        <p:spPr>
          <a:xfrm>
            <a:off x="4383156" y="0"/>
            <a:ext cx="4575099" cy="4422662"/>
          </a:xfrm>
          <a:prstGeom prst="rect">
            <a:avLst/>
          </a:prstGeom>
        </p:spPr>
      </p:pic>
      <p:sp>
        <p:nvSpPr>
          <p:cNvPr id="1048" name="Rectangle 1047">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954066" cy="51435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Arc 1049">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288989" y="525645"/>
            <a:ext cx="2240925" cy="2240925"/>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3386CFD-D845-62C0-06DF-683C8D9699A6}"/>
              </a:ext>
            </a:extLst>
          </p:cNvPr>
          <p:cNvSpPr txBox="1"/>
          <p:nvPr/>
        </p:nvSpPr>
        <p:spPr>
          <a:xfrm>
            <a:off x="482600" y="596631"/>
            <a:ext cx="3069394" cy="209895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914400">
              <a:lnSpc>
                <a:spcPct val="90000"/>
              </a:lnSpc>
              <a:spcBef>
                <a:spcPct val="0"/>
              </a:spcBef>
              <a:spcAft>
                <a:spcPts val="600"/>
              </a:spcAft>
            </a:pPr>
            <a:r>
              <a:rPr lang="en-US" sz="1800">
                <a:solidFill>
                  <a:srgbClr val="FFFFFF"/>
                </a:solidFill>
                <a:latin typeface="IBM Plex Mono" panose="020B0509050203000203" pitchFamily="49" charset="77"/>
                <a:ea typeface="+mj-ea"/>
                <a:cs typeface="+mj-cs"/>
              </a:rPr>
              <a:t>ACADEMIA DE</a:t>
            </a:r>
          </a:p>
          <a:p>
            <a:pPr algn="ctr" defTabSz="914400">
              <a:lnSpc>
                <a:spcPct val="90000"/>
              </a:lnSpc>
              <a:spcBef>
                <a:spcPct val="0"/>
              </a:spcBef>
              <a:spcAft>
                <a:spcPts val="600"/>
              </a:spcAft>
            </a:pPr>
            <a:r>
              <a:rPr lang="en-US" sz="4200">
                <a:solidFill>
                  <a:srgbClr val="FFC000"/>
                </a:solidFill>
                <a:latin typeface="IBM Plex Mono" panose="020B0509050203000203" pitchFamily="49" charset="77"/>
                <a:ea typeface="+mj-ea"/>
                <a:cs typeface="+mj-cs"/>
              </a:rPr>
              <a:t>BUSINESS ANALYSIS</a:t>
            </a:r>
          </a:p>
        </p:txBody>
      </p:sp>
      <p:sp>
        <p:nvSpPr>
          <p:cNvPr id="1052" name="Oval 1051">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889" y="3469974"/>
            <a:ext cx="368971" cy="3689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54" name="Rectangle 1053">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95949" y="3758672"/>
            <a:ext cx="548668" cy="54866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3" name="Imagen 32">
            <a:extLst>
              <a:ext uri="{FF2B5EF4-FFF2-40B4-BE49-F238E27FC236}">
                <a16:creationId xmlns:a16="http://schemas.microsoft.com/office/drawing/2014/main" id="{AF566CBC-D57E-B1A6-AF6C-6F14E4DEE63A}"/>
              </a:ext>
            </a:extLst>
          </p:cNvPr>
          <p:cNvPicPr>
            <a:picLocks noChangeAspect="1"/>
          </p:cNvPicPr>
          <p:nvPr/>
        </p:nvPicPr>
        <p:blipFill>
          <a:blip r:embed="rId4"/>
          <a:stretch>
            <a:fillRect/>
          </a:stretch>
        </p:blipFill>
        <p:spPr>
          <a:xfrm>
            <a:off x="8351052" y="4781861"/>
            <a:ext cx="682903" cy="273844"/>
          </a:xfrm>
          <a:prstGeom prst="rect">
            <a:avLst/>
          </a:prstGeom>
        </p:spPr>
      </p:pic>
    </p:spTree>
    <p:extLst>
      <p:ext uri="{BB962C8B-B14F-4D97-AF65-F5344CB8AC3E}">
        <p14:creationId xmlns:p14="http://schemas.microsoft.com/office/powerpoint/2010/main" val="4191205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Rol</a:t>
            </a:r>
            <a:r>
              <a:rPr lang="en-US" sz="1600">
                <a:solidFill>
                  <a:srgbClr val="0070C0"/>
                </a:solidFill>
                <a:latin typeface="IBM Plex Mono" panose="020B0509050203000203" pitchFamily="49" charset="77"/>
                <a:cs typeface="Calibri"/>
              </a:rPr>
              <a:t> Business Analyst</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677930"/>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Un Business Analyst (BA) o Analista de Negocios es un profesional que trabaja en la intersección de la tecnología y el negocio. Su función es comprender las necesidades de una organización y traducirlas en soluciones tecnológicas. Para ello, deben tener un conjunto de habilidades que les permitan comunicarse eficazmente con las partes interesadas, entender los procesos empresariales y aplicar el pensamiento crítico y la resolución de problemas.</a:t>
            </a:r>
          </a:p>
          <a:p>
            <a:pPr algn="just"/>
            <a:endParaRPr lang="es-MX" sz="1000">
              <a:solidFill>
                <a:schemeClr val="tx1"/>
              </a:solidFill>
              <a:latin typeface="IBM Plex Mono" panose="020B0509050203000203" pitchFamily="49" charset="77"/>
              <a:cs typeface="Calibri"/>
            </a:endParaRPr>
          </a:p>
          <a:p>
            <a:pPr algn="just"/>
            <a:r>
              <a:rPr lang="es-MX" sz="1000">
                <a:solidFill>
                  <a:srgbClr val="0070C0"/>
                </a:solidFill>
                <a:latin typeface="IBM Plex Mono" panose="020B0509050203000203" pitchFamily="49" charset="77"/>
                <a:cs typeface="Calibri"/>
              </a:rPr>
              <a:t>Tipos de Analistas</a:t>
            </a:r>
          </a:p>
          <a:p>
            <a:pPr algn="just"/>
            <a:endParaRPr lang="es-MX" sz="1000">
              <a:solidFill>
                <a:schemeClr val="tx1"/>
              </a:solidFill>
              <a:latin typeface="IBM Plex Mono" panose="020B0509050203000203" pitchFamily="49" charset="77"/>
              <a:cs typeface="Calibri"/>
            </a:endParaRPr>
          </a:p>
          <a:p>
            <a:pPr marL="171450" indent="-171450" algn="just">
              <a:buFont typeface="Wingdings" pitchFamily="2" charset="2"/>
              <a:buChar char="Ø"/>
            </a:pPr>
            <a:r>
              <a:rPr lang="es-MX" sz="900">
                <a:solidFill>
                  <a:srgbClr val="0070C0"/>
                </a:solidFill>
                <a:latin typeface="IBM Plex Mono" panose="020B0509050203000203" pitchFamily="49" charset="77"/>
                <a:cs typeface="Calibri"/>
              </a:rPr>
              <a:t>Analista de Negocios: </a:t>
            </a:r>
            <a:r>
              <a:rPr lang="es-MX" sz="900">
                <a:solidFill>
                  <a:schemeClr val="tx1"/>
                </a:solidFill>
                <a:latin typeface="IBM Plex Mono" panose="020B0509050203000203" pitchFamily="49" charset="77"/>
                <a:cs typeface="Calibri"/>
              </a:rPr>
              <a:t>T</a:t>
            </a:r>
            <a:r>
              <a:rPr lang="es-MX" sz="900">
                <a:effectLst/>
                <a:latin typeface="IBM Plex Mono" panose="020B0509050203000203" pitchFamily="49" charset="77"/>
              </a:rPr>
              <a:t>iene un conocimiento general de los procesos empresariales y la tecnología. Es responsable de comprender las necesidades del negocio y diseñar soluciones tecnológicas que cumplan con esos requisitos.</a:t>
            </a:r>
          </a:p>
          <a:p>
            <a:pPr algn="just"/>
            <a:endParaRPr lang="es-MX" sz="900">
              <a:solidFill>
                <a:schemeClr val="tx1"/>
              </a:solidFill>
              <a:latin typeface="IBM Plex Mono" panose="020B0509050203000203" pitchFamily="49" charset="77"/>
              <a:cs typeface="Calibri"/>
            </a:endParaRPr>
          </a:p>
          <a:p>
            <a:pPr marL="171450" indent="-171450" algn="just">
              <a:buFont typeface="Wingdings" pitchFamily="2" charset="2"/>
              <a:buChar char="Ø"/>
            </a:pPr>
            <a:r>
              <a:rPr lang="es-MX" sz="900">
                <a:solidFill>
                  <a:srgbClr val="0070C0"/>
                </a:solidFill>
                <a:latin typeface="IBM Plex Mono" panose="020B0509050203000203" pitchFamily="49" charset="77"/>
                <a:cs typeface="Calibri"/>
              </a:rPr>
              <a:t>Analista de Sistemas: </a:t>
            </a:r>
            <a:r>
              <a:rPr lang="es-MX" sz="900">
                <a:solidFill>
                  <a:schemeClr val="tx1"/>
                </a:solidFill>
                <a:latin typeface="IBM Plex Mono" panose="020B0509050203000203" pitchFamily="49" charset="77"/>
                <a:cs typeface="Calibri"/>
              </a:rPr>
              <a:t>Se</a:t>
            </a:r>
            <a:r>
              <a:rPr lang="es-MX" sz="900">
                <a:effectLst/>
                <a:latin typeface="IBM Plex Mono" panose="020B0509050203000203" pitchFamily="49" charset="77"/>
              </a:rPr>
              <a:t> especializa en el análisis de sistemas empresariales. Es responsable de comprender los procesos empresariales actuales y diseñar nuevos sistemas o mejorar los existentes.</a:t>
            </a:r>
          </a:p>
          <a:p>
            <a:pPr algn="just"/>
            <a:endParaRPr lang="es-MX" sz="900">
              <a:solidFill>
                <a:schemeClr val="tx1"/>
              </a:solidFill>
              <a:latin typeface="IBM Plex Mono" panose="020B0509050203000203" pitchFamily="49" charset="77"/>
              <a:cs typeface="Calibri"/>
            </a:endParaRPr>
          </a:p>
          <a:p>
            <a:pPr marL="171450" indent="-171450" algn="just">
              <a:buFont typeface="Wingdings" pitchFamily="2" charset="2"/>
              <a:buChar char="Ø"/>
            </a:pPr>
            <a:r>
              <a:rPr lang="es-MX" sz="900">
                <a:solidFill>
                  <a:srgbClr val="0070C0"/>
                </a:solidFill>
                <a:latin typeface="IBM Plex Mono" panose="020B0509050203000203" pitchFamily="49" charset="77"/>
                <a:cs typeface="Calibri"/>
              </a:rPr>
              <a:t>Analista de Procesos: </a:t>
            </a:r>
            <a:r>
              <a:rPr lang="es-MX" sz="900">
                <a:solidFill>
                  <a:schemeClr val="tx1"/>
                </a:solidFill>
                <a:latin typeface="IBM Plex Mono" panose="020B0509050203000203" pitchFamily="49" charset="77"/>
                <a:cs typeface="Calibri"/>
              </a:rPr>
              <a:t>S</a:t>
            </a:r>
            <a:r>
              <a:rPr lang="es-MX" sz="900">
                <a:effectLst/>
                <a:latin typeface="IBM Plex Mono" panose="020B0509050203000203" pitchFamily="49" charset="77"/>
              </a:rPr>
              <a:t>e especializa en el análisis de procesos empresariales. Es responsable de identificar y documentar los procesos empresariales actuales, e identificar oportunidades de mejora.</a:t>
            </a:r>
          </a:p>
          <a:p>
            <a:pPr algn="just"/>
            <a:endParaRPr lang="es-MX" sz="900">
              <a:solidFill>
                <a:schemeClr val="tx1"/>
              </a:solidFill>
              <a:latin typeface="IBM Plex Mono" panose="020B0509050203000203" pitchFamily="49" charset="77"/>
              <a:cs typeface="Calibri"/>
            </a:endParaRPr>
          </a:p>
          <a:p>
            <a:pPr marL="171450" indent="-171450" algn="just">
              <a:buFont typeface="Wingdings" pitchFamily="2" charset="2"/>
              <a:buChar char="Ø"/>
            </a:pPr>
            <a:r>
              <a:rPr lang="es-MX" sz="900">
                <a:solidFill>
                  <a:srgbClr val="0070C0"/>
                </a:solidFill>
                <a:latin typeface="IBM Plex Mono" panose="020B0509050203000203" pitchFamily="49" charset="77"/>
                <a:cs typeface="Calibri"/>
              </a:rPr>
              <a:t>Analista Funcional: </a:t>
            </a:r>
            <a:r>
              <a:rPr lang="es-MX" sz="900">
                <a:solidFill>
                  <a:schemeClr val="tx1"/>
                </a:solidFill>
                <a:latin typeface="IBM Plex Mono" panose="020B0509050203000203" pitchFamily="49" charset="77"/>
                <a:cs typeface="Calibri"/>
              </a:rPr>
              <a:t>S</a:t>
            </a:r>
            <a:r>
              <a:rPr lang="es-MX" sz="900">
                <a:effectLst/>
                <a:latin typeface="IBM Plex Mono" panose="020B0509050203000203" pitchFamily="49" charset="77"/>
              </a:rPr>
              <a:t>e especializa en la definición de requisitos para soluciones tecnológicas. Es responsable de recopilar, analizar y documentar los requisitos de las partes interesadas.</a:t>
            </a:r>
          </a:p>
          <a:p>
            <a:pPr algn="just"/>
            <a:endParaRPr lang="es-MX" sz="900">
              <a:solidFill>
                <a:schemeClr val="tx1"/>
              </a:solidFill>
              <a:latin typeface="IBM Plex Mono" panose="020B0509050203000203" pitchFamily="49" charset="77"/>
              <a:cs typeface="Calibri"/>
            </a:endParaRPr>
          </a:p>
          <a:p>
            <a:pPr marL="171450" indent="-171450" algn="just">
              <a:buFont typeface="Wingdings" pitchFamily="2" charset="2"/>
              <a:buChar char="Ø"/>
            </a:pPr>
            <a:r>
              <a:rPr lang="es-MX" sz="900">
                <a:solidFill>
                  <a:srgbClr val="0070C0"/>
                </a:solidFill>
                <a:latin typeface="IBM Plex Mono" panose="020B0509050203000203" pitchFamily="49" charset="77"/>
                <a:cs typeface="Calibri"/>
              </a:rPr>
              <a:t>Analista de TI: </a:t>
            </a:r>
            <a:r>
              <a:rPr lang="es-MX" sz="900">
                <a:solidFill>
                  <a:schemeClr val="tx1"/>
                </a:solidFill>
                <a:latin typeface="IBM Plex Mono" panose="020B0509050203000203" pitchFamily="49" charset="77"/>
                <a:cs typeface="Calibri"/>
              </a:rPr>
              <a:t>S</a:t>
            </a:r>
            <a:r>
              <a:rPr lang="es-MX" sz="900">
                <a:effectLst/>
                <a:latin typeface="IBM Plex Mono" panose="020B0509050203000203" pitchFamily="49" charset="77"/>
              </a:rPr>
              <a:t>e especializa en el análisis de TI. Es responsable de comprender las necesidades de TI de la organización y diseñar soluciones tecnológicas que cumplan con esas necesidades.</a:t>
            </a:r>
          </a:p>
          <a:p>
            <a:pPr algn="just"/>
            <a:endParaRPr lang="es-MX" sz="900">
              <a:solidFill>
                <a:schemeClr val="tx1"/>
              </a:solidFill>
              <a:latin typeface="IBM Plex Mono" panose="020B0509050203000203" pitchFamily="49" charset="77"/>
              <a:cs typeface="Calibri"/>
            </a:endParaRPr>
          </a:p>
          <a:p>
            <a:pPr marL="171450" indent="-171450" algn="just">
              <a:buFont typeface="Wingdings" pitchFamily="2" charset="2"/>
              <a:buChar char="Ø"/>
            </a:pPr>
            <a:r>
              <a:rPr lang="es-MX" sz="900">
                <a:solidFill>
                  <a:srgbClr val="0070C0"/>
                </a:solidFill>
                <a:latin typeface="IBM Plex Mono" panose="020B0509050203000203" pitchFamily="49" charset="77"/>
                <a:cs typeface="Calibri"/>
              </a:rPr>
              <a:t>Analista de Proyectos: </a:t>
            </a:r>
            <a:r>
              <a:rPr lang="es-MX" sz="900">
                <a:solidFill>
                  <a:schemeClr val="tx1"/>
                </a:solidFill>
                <a:latin typeface="IBM Plex Mono" panose="020B0509050203000203" pitchFamily="49" charset="77"/>
                <a:cs typeface="Calibri"/>
              </a:rPr>
              <a:t>S</a:t>
            </a:r>
            <a:r>
              <a:rPr lang="es-MX" sz="900">
                <a:effectLst/>
                <a:latin typeface="IBM Plex Mono" panose="020B0509050203000203" pitchFamily="49" charset="77"/>
              </a:rPr>
              <a:t>e especializa en la gestión de proyectos de transformación empresarial. Es responsable de planificar, organizar y ejecutar proyectos de TI para mejorar el rendimiento del negocio.</a:t>
            </a:r>
            <a:endParaRPr lang="es-MX" sz="900">
              <a:solidFill>
                <a:schemeClr val="tx1"/>
              </a:solidFill>
              <a:latin typeface="IBM Plex Mono" panose="020B0509050203000203" pitchFamily="49" charset="77"/>
              <a:cs typeface="Calibri"/>
            </a:endParaRPr>
          </a:p>
        </p:txBody>
      </p:sp>
      <p:pic>
        <p:nvPicPr>
          <p:cNvPr id="18" name="Graphic 17" descr="Badge 1 with solid fill">
            <a:extLst>
              <a:ext uri="{FF2B5EF4-FFF2-40B4-BE49-F238E27FC236}">
                <a16:creationId xmlns:a16="http://schemas.microsoft.com/office/drawing/2014/main" id="{291C99B8-8E00-0CED-4044-FF3A1585B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3660" y="65716"/>
            <a:ext cx="538047" cy="551986"/>
          </a:xfrm>
          <a:prstGeom prst="rect">
            <a:avLst/>
          </a:prstGeom>
        </p:spPr>
      </p:pic>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4"/>
          <a:stretch>
            <a:fillRect/>
          </a:stretch>
        </p:blipFill>
        <p:spPr>
          <a:xfrm>
            <a:off x="8351052" y="4781861"/>
            <a:ext cx="682903" cy="273844"/>
          </a:xfrm>
          <a:prstGeom prst="rect">
            <a:avLst/>
          </a:prstGeom>
        </p:spPr>
      </p:pic>
    </p:spTree>
    <p:extLst>
      <p:ext uri="{BB962C8B-B14F-4D97-AF65-F5344CB8AC3E}">
        <p14:creationId xmlns:p14="http://schemas.microsoft.com/office/powerpoint/2010/main" val="3133403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Include</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647152"/>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100" b="0" i="0">
                <a:solidFill>
                  <a:schemeClr val="tx1"/>
                </a:solidFill>
                <a:effectLst/>
                <a:latin typeface="IBM Plex Mono" panose="020B0509050203000203" pitchFamily="49" charset="77"/>
              </a:rPr>
              <a:t>El siguiente diagrama de casos de uso muestra la relación de include entre los casos de uso "Reservar vuelo" y "Validar información de pago":</a:t>
            </a:r>
          </a:p>
          <a:p>
            <a:pPr algn="just"/>
            <a:endParaRPr lang="es-MX" sz="1100" b="0" i="0">
              <a:solidFill>
                <a:schemeClr val="tx1"/>
              </a:solidFill>
              <a:effectLst/>
              <a:latin typeface="IBM Plex Mono" panose="020B0509050203000203" pitchFamily="49" charset="77"/>
            </a:endParaRPr>
          </a:p>
          <a:p>
            <a:pPr algn="just"/>
            <a:r>
              <a:rPr lang="es-MX" sz="1100">
                <a:solidFill>
                  <a:schemeClr val="tx1"/>
                </a:solidFill>
                <a:latin typeface="IBM Plex Mono" panose="020B0509050203000203" pitchFamily="49" charset="77"/>
              </a:rPr>
              <a:t>Actores:</a:t>
            </a:r>
          </a:p>
          <a:p>
            <a:pPr marL="171450" indent="-171450" algn="just">
              <a:buFont typeface="Wingdings" pitchFamily="2" charset="2"/>
              <a:buChar char="Ø"/>
            </a:pPr>
            <a:r>
              <a:rPr lang="es-MX" sz="1100">
                <a:solidFill>
                  <a:schemeClr val="tx1"/>
                </a:solidFill>
                <a:latin typeface="IBM Plex Mono" panose="020B0509050203000203" pitchFamily="49" charset="77"/>
              </a:rPr>
              <a:t>Cliente</a:t>
            </a:r>
          </a:p>
          <a:p>
            <a:pPr algn="just"/>
            <a:endParaRPr lang="es-MX" sz="1100">
              <a:solidFill>
                <a:schemeClr val="tx1"/>
              </a:solidFill>
              <a:latin typeface="IBM Plex Mono" panose="020B0509050203000203" pitchFamily="49" charset="77"/>
            </a:endParaRPr>
          </a:p>
          <a:p>
            <a:pPr algn="just"/>
            <a:r>
              <a:rPr lang="es-MX" sz="1100">
                <a:solidFill>
                  <a:schemeClr val="tx1"/>
                </a:solidFill>
                <a:latin typeface="IBM Plex Mono" panose="020B0509050203000203" pitchFamily="49" charset="77"/>
              </a:rPr>
              <a:t>Casos de uso:</a:t>
            </a:r>
          </a:p>
          <a:p>
            <a:pPr marL="171450" indent="-171450" algn="just">
              <a:buFont typeface="Wingdings" pitchFamily="2" charset="2"/>
              <a:buChar char="Ø"/>
            </a:pPr>
            <a:r>
              <a:rPr lang="es-MX" sz="1100">
                <a:solidFill>
                  <a:schemeClr val="tx1"/>
                </a:solidFill>
                <a:latin typeface="IBM Plex Mono" panose="020B0509050203000203" pitchFamily="49" charset="77"/>
              </a:rPr>
              <a:t>Reservar vuelo</a:t>
            </a:r>
          </a:p>
          <a:p>
            <a:pPr marL="514441" lvl="1" indent="-171450" algn="just">
              <a:buFont typeface="Courier New" panose="02070309020205020404" pitchFamily="49" charset="0"/>
              <a:buChar char="o"/>
            </a:pPr>
            <a:r>
              <a:rPr lang="es-MX" sz="1100">
                <a:solidFill>
                  <a:schemeClr val="tx1"/>
                </a:solidFill>
                <a:latin typeface="IBM Plex Mono" panose="020B0509050203000203" pitchFamily="49" charset="77"/>
              </a:rPr>
              <a:t>include Validar información de pago </a:t>
            </a:r>
          </a:p>
          <a:p>
            <a:pPr marL="171450" indent="-171450" algn="just">
              <a:buFont typeface="Wingdings" pitchFamily="2" charset="2"/>
              <a:buChar char="Ø"/>
            </a:pPr>
            <a:r>
              <a:rPr lang="es-MX" sz="1100">
                <a:solidFill>
                  <a:schemeClr val="tx1"/>
                </a:solidFill>
                <a:latin typeface="IBM Plex Mono" panose="020B0509050203000203" pitchFamily="49" charset="77"/>
              </a:rPr>
              <a:t>Cancelar vuelo </a:t>
            </a:r>
          </a:p>
          <a:p>
            <a:pPr marL="171450" indent="-171450" algn="just">
              <a:buFont typeface="Wingdings" pitchFamily="2" charset="2"/>
              <a:buChar char="Ø"/>
            </a:pPr>
            <a:r>
              <a:rPr lang="es-MX" sz="1100">
                <a:solidFill>
                  <a:schemeClr val="tx1"/>
                </a:solidFill>
                <a:latin typeface="IBM Plex Mono" panose="020B0509050203000203" pitchFamily="49" charset="77"/>
              </a:rPr>
              <a:t>Modificar vuelo </a:t>
            </a:r>
          </a:p>
          <a:p>
            <a:pPr algn="just"/>
            <a:endParaRPr lang="es-MX" sz="1100">
              <a:solidFill>
                <a:schemeClr val="tx1"/>
              </a:solidFill>
              <a:latin typeface="IBM Plex Mono" panose="020B0509050203000203" pitchFamily="49" charset="77"/>
            </a:endParaRPr>
          </a:p>
          <a:p>
            <a:pPr algn="just"/>
            <a:r>
              <a:rPr lang="es-MX" sz="1100">
                <a:solidFill>
                  <a:schemeClr val="tx1"/>
                </a:solidFill>
                <a:latin typeface="IBM Plex Mono" panose="020B0509050203000203" pitchFamily="49" charset="77"/>
              </a:rPr>
              <a:t>Relaciones: </a:t>
            </a:r>
          </a:p>
          <a:p>
            <a:pPr marL="171450" indent="-171450" algn="just">
              <a:buFont typeface="Wingdings" pitchFamily="2" charset="2"/>
              <a:buChar char="Ø"/>
            </a:pPr>
            <a:r>
              <a:rPr lang="es-MX" sz="1100">
                <a:solidFill>
                  <a:schemeClr val="tx1"/>
                </a:solidFill>
                <a:latin typeface="IBM Plex Mono" panose="020B0509050203000203" pitchFamily="49" charset="77"/>
              </a:rPr>
              <a:t>Cliente -&gt; Reservar vuelo </a:t>
            </a:r>
          </a:p>
          <a:p>
            <a:pPr marL="171450" indent="-171450" algn="just">
              <a:buFont typeface="Wingdings" pitchFamily="2" charset="2"/>
              <a:buChar char="Ø"/>
            </a:pPr>
            <a:r>
              <a:rPr lang="es-MX" sz="1100">
                <a:solidFill>
                  <a:schemeClr val="tx1"/>
                </a:solidFill>
                <a:latin typeface="IBM Plex Mono" panose="020B0509050203000203" pitchFamily="49" charset="77"/>
              </a:rPr>
              <a:t>Cliente -&gt; Cancelar vuelo </a:t>
            </a:r>
          </a:p>
          <a:p>
            <a:pPr marL="171450" indent="-171450" algn="just">
              <a:buFont typeface="Wingdings" pitchFamily="2" charset="2"/>
              <a:buChar char="Ø"/>
            </a:pPr>
            <a:r>
              <a:rPr lang="es-MX" sz="1100">
                <a:solidFill>
                  <a:schemeClr val="tx1"/>
                </a:solidFill>
                <a:latin typeface="IBM Plex Mono" panose="020B0509050203000203" pitchFamily="49" charset="77"/>
              </a:rPr>
              <a:t>Cliente -&gt; Modificar vuelo </a:t>
            </a:r>
          </a:p>
          <a:p>
            <a:pPr marL="171450" indent="-171450" algn="just">
              <a:buFont typeface="Wingdings" pitchFamily="2" charset="2"/>
              <a:buChar char="Ø"/>
            </a:pPr>
            <a:r>
              <a:rPr lang="es-MX" sz="1100">
                <a:solidFill>
                  <a:schemeClr val="tx1"/>
                </a:solidFill>
                <a:latin typeface="IBM Plex Mono" panose="020B0509050203000203" pitchFamily="49" charset="77"/>
              </a:rPr>
              <a:t>Reservar vuelo -&gt; Validar información de pago </a:t>
            </a:r>
          </a:p>
          <a:p>
            <a:pPr algn="just"/>
            <a:endParaRPr lang="es-MX" sz="1100" b="0" i="0">
              <a:solidFill>
                <a:schemeClr val="tx1"/>
              </a:solidFill>
              <a:effectLst/>
              <a:latin typeface="IBM Plex Mono" panose="020B0509050203000203" pitchFamily="49" charset="77"/>
            </a:endParaRPr>
          </a:p>
          <a:p>
            <a:pPr algn="just"/>
            <a:r>
              <a:rPr lang="es-MX" sz="1100" b="0" i="0">
                <a:solidFill>
                  <a:schemeClr val="tx1"/>
                </a:solidFill>
                <a:effectLst/>
                <a:latin typeface="IBM Plex Mono" panose="020B0509050203000203" pitchFamily="49" charset="77"/>
              </a:rPr>
              <a:t>En este diagrama, el caso de uso "Reservar vuelo" incluye el caso de uso "Validar información de pago". Esto significa que el caso de uso "Reservar vuelo" siempre debe realizar el caso de uso "Validar información de pago" para completar su objetivo.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39340495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Include</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7" name="Imagen 6">
            <a:extLst>
              <a:ext uri="{FF2B5EF4-FFF2-40B4-BE49-F238E27FC236}">
                <a16:creationId xmlns:a16="http://schemas.microsoft.com/office/drawing/2014/main" id="{A8419109-563B-6B21-F461-972A4D7AC61D}"/>
              </a:ext>
            </a:extLst>
          </p:cNvPr>
          <p:cNvPicPr>
            <a:picLocks noChangeAspect="1"/>
          </p:cNvPicPr>
          <p:nvPr/>
        </p:nvPicPr>
        <p:blipFill>
          <a:blip r:embed="rId5"/>
          <a:stretch>
            <a:fillRect/>
          </a:stretch>
        </p:blipFill>
        <p:spPr>
          <a:xfrm>
            <a:off x="1511058" y="913910"/>
            <a:ext cx="6118623" cy="3658075"/>
          </a:xfrm>
          <a:prstGeom prst="rect">
            <a:avLst/>
          </a:prstGeom>
        </p:spPr>
      </p:pic>
    </p:spTree>
    <p:extLst>
      <p:ext uri="{BB962C8B-B14F-4D97-AF65-F5344CB8AC3E}">
        <p14:creationId xmlns:p14="http://schemas.microsoft.com/office/powerpoint/2010/main" val="18346700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Extend</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631763"/>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El siguiente diagrama de casos de uso muestra la relación de extend entre los casos de uso "Reservar vuelo" y "Confirmar reserva":</a:t>
            </a:r>
          </a:p>
          <a:p>
            <a:pPr algn="just"/>
            <a:endParaRPr lang="es-MX" sz="1000" b="0" i="0">
              <a:solidFill>
                <a:schemeClr val="tx1"/>
              </a:solidFill>
              <a:effectLst/>
              <a:latin typeface="IBM Plex Mono" panose="020B0509050203000203" pitchFamily="49" charset="77"/>
            </a:endParaRPr>
          </a:p>
          <a:p>
            <a:pPr algn="just"/>
            <a:r>
              <a:rPr lang="es-MX" sz="1000">
                <a:solidFill>
                  <a:schemeClr val="tx1"/>
                </a:solidFill>
                <a:latin typeface="IBM Plex Mono" panose="020B0509050203000203" pitchFamily="49" charset="77"/>
              </a:rPr>
              <a:t>Actores:</a:t>
            </a:r>
          </a:p>
          <a:p>
            <a:pPr marL="171450" indent="-171450" algn="just">
              <a:buFont typeface="Wingdings" pitchFamily="2" charset="2"/>
              <a:buChar char="Ø"/>
            </a:pPr>
            <a:r>
              <a:rPr lang="es-MX" sz="1000">
                <a:solidFill>
                  <a:schemeClr val="tx1"/>
                </a:solidFill>
                <a:latin typeface="IBM Plex Mono" panose="020B0509050203000203" pitchFamily="49" charset="77"/>
              </a:rPr>
              <a:t>Cliente</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Casos de uso:</a:t>
            </a:r>
          </a:p>
          <a:p>
            <a:pPr marL="171450" indent="-171450" algn="just">
              <a:buFont typeface="Wingdings" pitchFamily="2" charset="2"/>
              <a:buChar char="Ø"/>
            </a:pPr>
            <a:r>
              <a:rPr lang="es-MX" sz="1000">
                <a:solidFill>
                  <a:schemeClr val="tx1"/>
                </a:solidFill>
                <a:latin typeface="IBM Plex Mono" panose="020B0509050203000203" pitchFamily="49" charset="77"/>
              </a:rPr>
              <a:t>Reservar vuelo</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extend Confirmar reserva</a:t>
            </a:r>
          </a:p>
          <a:p>
            <a:pPr marL="171450" indent="-171450" algn="just">
              <a:buFont typeface="Wingdings" pitchFamily="2" charset="2"/>
              <a:buChar char="Ø"/>
            </a:pPr>
            <a:r>
              <a:rPr lang="es-MX" sz="1000">
                <a:solidFill>
                  <a:schemeClr val="tx1"/>
                </a:solidFill>
                <a:latin typeface="IBM Plex Mono" panose="020B0509050203000203" pitchFamily="49" charset="77"/>
              </a:rPr>
              <a:t>Cancelar vuelo</a:t>
            </a:r>
          </a:p>
          <a:p>
            <a:pPr marL="171450" indent="-171450" algn="just">
              <a:buFont typeface="Wingdings" pitchFamily="2" charset="2"/>
              <a:buChar char="Ø"/>
            </a:pPr>
            <a:r>
              <a:rPr lang="es-MX" sz="1000">
                <a:solidFill>
                  <a:schemeClr val="tx1"/>
                </a:solidFill>
                <a:latin typeface="IBM Plex Mono" panose="020B0509050203000203" pitchFamily="49" charset="77"/>
              </a:rPr>
              <a:t>Modificar vuelo</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Relaciones:</a:t>
            </a:r>
          </a:p>
          <a:p>
            <a:pPr marL="171450" indent="-171450" algn="just">
              <a:buFont typeface="Wingdings" pitchFamily="2" charset="2"/>
              <a:buChar char="Ø"/>
            </a:pPr>
            <a:r>
              <a:rPr lang="es-MX" sz="1000">
                <a:solidFill>
                  <a:schemeClr val="tx1"/>
                </a:solidFill>
                <a:latin typeface="IBM Plex Mono" panose="020B0509050203000203" pitchFamily="49" charset="77"/>
              </a:rPr>
              <a:t>Cliente -&gt; Reservar vuelo</a:t>
            </a:r>
          </a:p>
          <a:p>
            <a:pPr marL="171450" indent="-171450" algn="just">
              <a:buFont typeface="Wingdings" pitchFamily="2" charset="2"/>
              <a:buChar char="Ø"/>
            </a:pPr>
            <a:r>
              <a:rPr lang="es-MX" sz="1000">
                <a:solidFill>
                  <a:schemeClr val="tx1"/>
                </a:solidFill>
                <a:latin typeface="IBM Plex Mono" panose="020B0509050203000203" pitchFamily="49" charset="77"/>
              </a:rPr>
              <a:t>Cliente -&gt; Cancelar vuelo</a:t>
            </a:r>
          </a:p>
          <a:p>
            <a:pPr marL="171450" indent="-171450" algn="just">
              <a:buFont typeface="Wingdings" pitchFamily="2" charset="2"/>
              <a:buChar char="Ø"/>
            </a:pPr>
            <a:r>
              <a:rPr lang="es-MX" sz="1000">
                <a:solidFill>
                  <a:schemeClr val="tx1"/>
                </a:solidFill>
                <a:latin typeface="IBM Plex Mono" panose="020B0509050203000203" pitchFamily="49" charset="77"/>
              </a:rPr>
              <a:t>Cliente -&gt; Modificar vuelo</a:t>
            </a:r>
          </a:p>
          <a:p>
            <a:pPr marL="171450" indent="-171450" algn="just">
              <a:buFont typeface="Wingdings" pitchFamily="2" charset="2"/>
              <a:buChar char="Ø"/>
            </a:pPr>
            <a:r>
              <a:rPr lang="es-MX" sz="1000">
                <a:solidFill>
                  <a:schemeClr val="tx1"/>
                </a:solidFill>
                <a:latin typeface="IBM Plex Mono" panose="020B0509050203000203" pitchFamily="49" charset="77"/>
              </a:rPr>
              <a:t>Reservar vuelo -&gt; Confirmar reserva </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En este diagrama, el caso de uso "Reservar vuelo" extiende el caso de uso "Confirmar reserva". Esto significa que el caso de uso "Reservar vuelo" puede opcionalmente realizar el caso de uso "Confirmar reserva" para completar su objetivo.</a:t>
            </a:r>
          </a:p>
          <a:p>
            <a:pPr algn="just"/>
            <a:br>
              <a:rPr lang="es-MX" sz="1000">
                <a:solidFill>
                  <a:schemeClr val="tx1"/>
                </a:solidFill>
                <a:latin typeface="IBM Plex Mono" panose="020B0509050203000203" pitchFamily="49" charset="77"/>
              </a:rPr>
            </a:br>
            <a:endParaRPr lang="es-MX" sz="1000"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544952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Extend</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3" name="Imagen 2">
            <a:extLst>
              <a:ext uri="{FF2B5EF4-FFF2-40B4-BE49-F238E27FC236}">
                <a16:creationId xmlns:a16="http://schemas.microsoft.com/office/drawing/2014/main" id="{20E23153-5215-90FF-B6F3-509AACF8B47D}"/>
              </a:ext>
            </a:extLst>
          </p:cNvPr>
          <p:cNvPicPr>
            <a:picLocks noChangeAspect="1"/>
          </p:cNvPicPr>
          <p:nvPr/>
        </p:nvPicPr>
        <p:blipFill>
          <a:blip r:embed="rId5"/>
          <a:stretch>
            <a:fillRect/>
          </a:stretch>
        </p:blipFill>
        <p:spPr>
          <a:xfrm>
            <a:off x="1514505" y="913910"/>
            <a:ext cx="6118623" cy="3658075"/>
          </a:xfrm>
          <a:prstGeom prst="rect">
            <a:avLst/>
          </a:prstGeom>
        </p:spPr>
      </p:pic>
    </p:spTree>
    <p:extLst>
      <p:ext uri="{BB962C8B-B14F-4D97-AF65-F5344CB8AC3E}">
        <p14:creationId xmlns:p14="http://schemas.microsoft.com/office/powerpoint/2010/main" val="180373248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Caso de </a:t>
            </a:r>
            <a:r>
              <a:rPr lang="en-US" sz="1600" err="1">
                <a:solidFill>
                  <a:srgbClr val="0070C0"/>
                </a:solidFill>
                <a:latin typeface="IBM Plex Mono" panose="020B0509050203000203" pitchFamily="49" charset="77"/>
                <a:cs typeface="Calibri"/>
              </a:rPr>
              <a:t>Uso</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8" name="Imagen 7">
            <a:extLst>
              <a:ext uri="{FF2B5EF4-FFF2-40B4-BE49-F238E27FC236}">
                <a16:creationId xmlns:a16="http://schemas.microsoft.com/office/drawing/2014/main" id="{2A0C575E-8A8A-FEFE-4CC8-D92252E763E0}"/>
              </a:ext>
            </a:extLst>
          </p:cNvPr>
          <p:cNvPicPr>
            <a:picLocks noChangeAspect="1"/>
          </p:cNvPicPr>
          <p:nvPr/>
        </p:nvPicPr>
        <p:blipFill>
          <a:blip r:embed="rId5"/>
          <a:stretch>
            <a:fillRect/>
          </a:stretch>
        </p:blipFill>
        <p:spPr>
          <a:xfrm>
            <a:off x="1182007" y="911885"/>
            <a:ext cx="6799217" cy="3694812"/>
          </a:xfrm>
          <a:prstGeom prst="rect">
            <a:avLst/>
          </a:prstGeom>
        </p:spPr>
      </p:pic>
    </p:spTree>
    <p:extLst>
      <p:ext uri="{BB962C8B-B14F-4D97-AF65-F5344CB8AC3E}">
        <p14:creationId xmlns:p14="http://schemas.microsoft.com/office/powerpoint/2010/main" val="34725122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Caso de </a:t>
            </a:r>
            <a:r>
              <a:rPr lang="en-US" sz="1600" err="1">
                <a:solidFill>
                  <a:srgbClr val="0070C0"/>
                </a:solidFill>
                <a:latin typeface="IBM Plex Mono" panose="020B0509050203000203" pitchFamily="49" charset="77"/>
                <a:cs typeface="Calibri"/>
              </a:rPr>
              <a:t>Uso</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3" name="Imagen 2">
            <a:extLst>
              <a:ext uri="{FF2B5EF4-FFF2-40B4-BE49-F238E27FC236}">
                <a16:creationId xmlns:a16="http://schemas.microsoft.com/office/drawing/2014/main" id="{DD44A4BF-F1F0-19CF-2945-A93496D1DE87}"/>
              </a:ext>
            </a:extLst>
          </p:cNvPr>
          <p:cNvPicPr>
            <a:picLocks noChangeAspect="1"/>
          </p:cNvPicPr>
          <p:nvPr/>
        </p:nvPicPr>
        <p:blipFill>
          <a:blip r:embed="rId5"/>
          <a:stretch>
            <a:fillRect/>
          </a:stretch>
        </p:blipFill>
        <p:spPr>
          <a:xfrm>
            <a:off x="879564" y="911885"/>
            <a:ext cx="7390676" cy="3699183"/>
          </a:xfrm>
          <a:prstGeom prst="rect">
            <a:avLst/>
          </a:prstGeom>
        </p:spPr>
      </p:pic>
    </p:spTree>
    <p:extLst>
      <p:ext uri="{BB962C8B-B14F-4D97-AF65-F5344CB8AC3E}">
        <p14:creationId xmlns:p14="http://schemas.microsoft.com/office/powerpoint/2010/main" val="36029156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Caso de </a:t>
            </a:r>
            <a:r>
              <a:rPr lang="en-US" sz="1600" err="1">
                <a:solidFill>
                  <a:srgbClr val="0070C0"/>
                </a:solidFill>
                <a:latin typeface="IBM Plex Mono" panose="020B0509050203000203" pitchFamily="49" charset="77"/>
                <a:cs typeface="Calibri"/>
              </a:rPr>
              <a:t>Uso</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7" name="Imagen 6">
            <a:extLst>
              <a:ext uri="{FF2B5EF4-FFF2-40B4-BE49-F238E27FC236}">
                <a16:creationId xmlns:a16="http://schemas.microsoft.com/office/drawing/2014/main" id="{2DE321CD-DEDF-3A2A-C3DF-3C906FCC4344}"/>
              </a:ext>
            </a:extLst>
          </p:cNvPr>
          <p:cNvPicPr>
            <a:picLocks noChangeAspect="1"/>
          </p:cNvPicPr>
          <p:nvPr/>
        </p:nvPicPr>
        <p:blipFill>
          <a:blip r:embed="rId5"/>
          <a:stretch>
            <a:fillRect/>
          </a:stretch>
        </p:blipFill>
        <p:spPr>
          <a:xfrm>
            <a:off x="2602506" y="911885"/>
            <a:ext cx="3887512" cy="3694812"/>
          </a:xfrm>
          <a:prstGeom prst="rect">
            <a:avLst/>
          </a:prstGeom>
        </p:spPr>
      </p:pic>
    </p:spTree>
    <p:extLst>
      <p:ext uri="{BB962C8B-B14F-4D97-AF65-F5344CB8AC3E}">
        <p14:creationId xmlns:p14="http://schemas.microsoft.com/office/powerpoint/2010/main" val="34662724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#8</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70788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chemeClr val="tx1"/>
                </a:solidFill>
                <a:latin typeface="IBM Plex Mono" panose="020B0509050203000203" pitchFamily="49" charset="77"/>
              </a:rPr>
              <a:t>De acuerdo con el Requerimiento de Negocio que se está trabajando en equipo:</a:t>
            </a:r>
            <a:endParaRPr lang="es-MX" sz="1000" b="0" i="0">
              <a:solidFill>
                <a:schemeClr val="tx1"/>
              </a:solidFill>
              <a:effectLst/>
              <a:latin typeface="IBM Plex Mono" panose="020B0509050203000203" pitchFamily="49" charset="77"/>
            </a:endParaRP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Diseñar el Diagrama de Casos de Uso.</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Establecer cuántos actores estarán involucrados.</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Establecer las relaciones entre Casos de Uso (extend y/o include).</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12" descr="Badge 3 with solid fill">
            <a:extLst>
              <a:ext uri="{FF2B5EF4-FFF2-40B4-BE49-F238E27FC236}">
                <a16:creationId xmlns:a16="http://schemas.microsoft.com/office/drawing/2014/main" id="{17B9B6D3-2E36-0FE7-5CF9-9DEE46EFED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4691" y="65716"/>
            <a:ext cx="551986" cy="551986"/>
          </a:xfrm>
          <a:prstGeom prst="rect">
            <a:avLst/>
          </a:prstGeom>
        </p:spPr>
      </p:pic>
      <p:sp>
        <p:nvSpPr>
          <p:cNvPr id="2" name="Pentágono 1">
            <a:extLst>
              <a:ext uri="{FF2B5EF4-FFF2-40B4-BE49-F238E27FC236}">
                <a16:creationId xmlns:a16="http://schemas.microsoft.com/office/drawing/2014/main" id="{C94B8D42-B3D9-5132-276B-471578BBE30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3073359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Diagrama de Actividades</a:t>
            </a:r>
          </a:p>
        </p:txBody>
      </p:sp>
    </p:spTree>
    <p:extLst>
      <p:ext uri="{BB962C8B-B14F-4D97-AF65-F5344CB8AC3E}">
        <p14:creationId xmlns:p14="http://schemas.microsoft.com/office/powerpoint/2010/main" val="19385208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Actividades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170099"/>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Los diagramas de actividades, también conocidos como diagramas de flujo de trabajo, son un tipo de diagrama UML que se utiliza para modelar el flujo de actividades y el comportamiento de un sistema. Estos diagramas representan visualmente la secuencia de pasos que se ejecutan para completar un proceso o tarea, mostrando cómo los diferentes elementos del sistema interactúan entre sí.</a:t>
            </a:r>
          </a:p>
          <a:p>
            <a:pPr algn="just"/>
            <a:endParaRPr lang="es-MX" sz="1000" b="0" i="0">
              <a:solidFill>
                <a:schemeClr val="tx1"/>
              </a:solidFill>
              <a:effectLst/>
              <a:latin typeface="IBM Plex Mono" panose="020B0509050203000203" pitchFamily="49" charset="77"/>
            </a:endParaRPr>
          </a:p>
          <a:p>
            <a:pPr algn="just"/>
            <a:r>
              <a:rPr lang="es-MX" sz="1000" b="0" i="0">
                <a:solidFill>
                  <a:srgbClr val="0070C0"/>
                </a:solidFill>
                <a:effectLst/>
                <a:latin typeface="IBM Plex Mono" panose="020B0509050203000203" pitchFamily="49" charset="77"/>
              </a:rPr>
              <a:t>Elementos de un Diagrama de Actividades</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diagramas de actividades tienen los siguientes elementos principales:</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A</a:t>
            </a:r>
            <a:r>
              <a:rPr lang="es-MX" sz="1000" b="0" i="0">
                <a:solidFill>
                  <a:srgbClr val="0070C0"/>
                </a:solidFill>
                <a:effectLst/>
                <a:latin typeface="IBM Plex Mono" panose="020B0509050203000203" pitchFamily="49" charset="77"/>
              </a:rPr>
              <a:t>ctividades: </a:t>
            </a:r>
            <a:r>
              <a:rPr lang="es-MX" sz="1000" b="0" i="0">
                <a:solidFill>
                  <a:schemeClr val="tx1"/>
                </a:solidFill>
                <a:effectLst/>
                <a:latin typeface="IBM Plex Mono" panose="020B0509050203000203" pitchFamily="49" charset="77"/>
              </a:rPr>
              <a:t>Las actividades son las acciones que se realizan durante el flujo de trabajo. Las actividades se representan con un rectángulo con un nombre y una descripción.</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Decisiones: </a:t>
            </a:r>
            <a:r>
              <a:rPr lang="es-MX" sz="1000" b="0" i="0">
                <a:solidFill>
                  <a:schemeClr val="tx1"/>
                </a:solidFill>
                <a:effectLst/>
                <a:latin typeface="IBM Plex Mono" panose="020B0509050203000203" pitchFamily="49" charset="77"/>
              </a:rPr>
              <a:t>Las decisiones son puntos en el flujo de trabajo donde se toma una decisión. Las decisiones se representan con un rombo con una condición y dos o más flujos de salida.</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Flujo de control: </a:t>
            </a:r>
            <a:r>
              <a:rPr lang="es-MX" sz="1000" b="0" i="0">
                <a:solidFill>
                  <a:schemeClr val="tx1"/>
                </a:solidFill>
                <a:effectLst/>
                <a:latin typeface="IBM Plex Mono" panose="020B0509050203000203" pitchFamily="49" charset="77"/>
              </a:rPr>
              <a:t>El flujo de control representa la dirección del flujo de trabajo. El flujo de control se representa con flechas.</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Símbolos de inicio y finalización: </a:t>
            </a:r>
            <a:r>
              <a:rPr lang="es-MX" sz="1000" b="0" i="0">
                <a:solidFill>
                  <a:schemeClr val="tx1"/>
                </a:solidFill>
                <a:effectLst/>
                <a:latin typeface="IBM Plex Mono" panose="020B0509050203000203" pitchFamily="49" charset="77"/>
              </a:rPr>
              <a:t>Los símbolos de inicio y finalización representan el comienzo y el final del flujo de trabajo. Los símbolos de inicio y finalización se representan con un círculo.</a:t>
            </a:r>
          </a:p>
          <a:p>
            <a:pPr marL="171450" indent="-171450" algn="just">
              <a:buFont typeface="Wingdings" pitchFamily="2" charset="2"/>
              <a:buChar char="Ø"/>
            </a:pPr>
            <a:r>
              <a:rPr lang="es-MX" sz="1000">
                <a:solidFill>
                  <a:srgbClr val="0070C0"/>
                </a:solidFill>
                <a:latin typeface="IBM Plex Mono" panose="020B0509050203000203" pitchFamily="49" charset="77"/>
              </a:rPr>
              <a:t>Carriles: </a:t>
            </a:r>
            <a:r>
              <a:rPr lang="es-MX" sz="1000">
                <a:solidFill>
                  <a:schemeClr val="tx1"/>
                </a:solidFill>
                <a:latin typeface="IBM Plex Mono" panose="020B0509050203000203" pitchFamily="49" charset="77"/>
              </a:rPr>
              <a:t>Los carriles son opcionales y se utilizan para agrupar actividades relacionadas o asignarlas a participantes específicos del sistema. Se representan como rectángulos verticales que abarcan las actividades correspondientes.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44205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Habilidades que debe tener el Business Analyst</a:t>
            </a:r>
          </a:p>
        </p:txBody>
      </p:sp>
    </p:spTree>
    <p:extLst>
      <p:ext uri="{BB962C8B-B14F-4D97-AF65-F5344CB8AC3E}">
        <p14:creationId xmlns:p14="http://schemas.microsoft.com/office/powerpoint/2010/main" val="36977884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Actividades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1785104"/>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Beneficios de usar diagramas de actividades:</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Visualizan el flujo de trabajo: </a:t>
            </a:r>
            <a:r>
              <a:rPr lang="es-MX" sz="1000">
                <a:solidFill>
                  <a:schemeClr val="tx1"/>
                </a:solidFill>
                <a:latin typeface="IBM Plex Mono" panose="020B0509050203000203" pitchFamily="49" charset="77"/>
              </a:rPr>
              <a:t>Proporcionan una representación clara y comprensible de los pasos involucrados en un proceso.</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Mejoran la comunicación: </a:t>
            </a:r>
            <a:r>
              <a:rPr lang="es-MX" sz="1000">
                <a:solidFill>
                  <a:schemeClr val="tx1"/>
                </a:solidFill>
                <a:latin typeface="IBM Plex Mono" panose="020B0509050203000203" pitchFamily="49" charset="77"/>
              </a:rPr>
              <a:t>Facilitan la comunicación entre los miembros del equipo sobre el diseño del sistema.</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Identifican oportunidades de mejora: </a:t>
            </a:r>
            <a:r>
              <a:rPr lang="es-MX" sz="1000">
                <a:solidFill>
                  <a:schemeClr val="tx1"/>
                </a:solidFill>
                <a:latin typeface="IBM Plex Mono" panose="020B0509050203000203" pitchFamily="49" charset="77"/>
              </a:rPr>
              <a:t>Ayudan a identificar áreas donde se pueden optimizar los procesos.</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Documentan el comportamiento del sistema: </a:t>
            </a:r>
            <a:r>
              <a:rPr lang="es-MX" sz="1000">
                <a:solidFill>
                  <a:schemeClr val="tx1"/>
                </a:solidFill>
                <a:latin typeface="IBM Plex Mono" panose="020B0509050203000203" pitchFamily="49" charset="77"/>
              </a:rPr>
              <a:t>Sirven como documentación formal del comportamiento del sistema.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9032914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Actividades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1631216"/>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Relación Diagrama de Actividades – Diagrama de Casos de Uso:</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Un diagrama de actividades puede usarse para modelar el flujo de eventos dentro de un caso de uso, detallando cómo el sistema responde a las acciones del actor y cómo se genera la salida.</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Un caso de uso puede desencadenar la ejecución de uno o más diagramas de actividades, representando los procesos internos que se llevan a cabo en respuesta a la interacción del usuario.</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Los diagramas de casos de uso y los diagramas de actividades se complementan entre sí para proporcionar una visión completa del comportamiento del sistema.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2495347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Actividades</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4" name="Imagen 3">
            <a:extLst>
              <a:ext uri="{FF2B5EF4-FFF2-40B4-BE49-F238E27FC236}">
                <a16:creationId xmlns:a16="http://schemas.microsoft.com/office/drawing/2014/main" id="{2632DF29-DF71-FE37-3F19-F9AD4D128A04}"/>
              </a:ext>
            </a:extLst>
          </p:cNvPr>
          <p:cNvPicPr>
            <a:picLocks noChangeAspect="1"/>
          </p:cNvPicPr>
          <p:nvPr/>
        </p:nvPicPr>
        <p:blipFill>
          <a:blip r:embed="rId5"/>
          <a:stretch>
            <a:fillRect/>
          </a:stretch>
        </p:blipFill>
        <p:spPr>
          <a:xfrm>
            <a:off x="2543963" y="909756"/>
            <a:ext cx="4074002" cy="3867549"/>
          </a:xfrm>
          <a:prstGeom prst="rect">
            <a:avLst/>
          </a:prstGeom>
        </p:spPr>
      </p:pic>
    </p:spTree>
    <p:extLst>
      <p:ext uri="{BB962C8B-B14F-4D97-AF65-F5344CB8AC3E}">
        <p14:creationId xmlns:p14="http://schemas.microsoft.com/office/powerpoint/2010/main" val="14624363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Actividades</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7" name="Imagen 6">
            <a:extLst>
              <a:ext uri="{FF2B5EF4-FFF2-40B4-BE49-F238E27FC236}">
                <a16:creationId xmlns:a16="http://schemas.microsoft.com/office/drawing/2014/main" id="{A05FFFE5-0168-5712-06C9-09B43722BEAE}"/>
              </a:ext>
            </a:extLst>
          </p:cNvPr>
          <p:cNvPicPr>
            <a:picLocks noChangeAspect="1"/>
          </p:cNvPicPr>
          <p:nvPr/>
        </p:nvPicPr>
        <p:blipFill>
          <a:blip r:embed="rId5"/>
          <a:stretch>
            <a:fillRect/>
          </a:stretch>
        </p:blipFill>
        <p:spPr>
          <a:xfrm>
            <a:off x="3386647" y="909756"/>
            <a:ext cx="2380030" cy="3867549"/>
          </a:xfrm>
          <a:prstGeom prst="rect">
            <a:avLst/>
          </a:prstGeom>
        </p:spPr>
      </p:pic>
    </p:spTree>
    <p:extLst>
      <p:ext uri="{BB962C8B-B14F-4D97-AF65-F5344CB8AC3E}">
        <p14:creationId xmlns:p14="http://schemas.microsoft.com/office/powerpoint/2010/main" val="20160071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#9</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70788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chemeClr val="tx1"/>
                </a:solidFill>
                <a:latin typeface="IBM Plex Mono" panose="020B0509050203000203" pitchFamily="49" charset="77"/>
              </a:rPr>
              <a:t>De acuerdo con el Requerimiento de Negocio que se está trabajando en equipo:</a:t>
            </a:r>
            <a:endParaRPr lang="es-MX" sz="1000" b="0" i="0">
              <a:solidFill>
                <a:schemeClr val="tx1"/>
              </a:solidFill>
              <a:effectLst/>
              <a:latin typeface="IBM Plex Mono" panose="020B0509050203000203" pitchFamily="49" charset="77"/>
            </a:endParaRP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Diseñar los Diagramas de Actividades correspondientes.</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Los Diagramas de Actividades deben tener relación con la funcionalidad establecida en el Diagrama de Casos de Uso.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2" name="Pentágono 1">
            <a:extLst>
              <a:ext uri="{FF2B5EF4-FFF2-40B4-BE49-F238E27FC236}">
                <a16:creationId xmlns:a16="http://schemas.microsoft.com/office/drawing/2014/main" id="{7DD2C010-7CA2-7CA0-8EBA-3E22CA4F55D0}"/>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8" name="Graphic 13" descr="Badge 4 with solid fill">
            <a:extLst>
              <a:ext uri="{FF2B5EF4-FFF2-40B4-BE49-F238E27FC236}">
                <a16:creationId xmlns:a16="http://schemas.microsoft.com/office/drawing/2014/main" id="{1E7B1686-7A3C-7914-BA0D-199946D39E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23036680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Diagrama de Estados</a:t>
            </a:r>
          </a:p>
        </p:txBody>
      </p:sp>
    </p:spTree>
    <p:extLst>
      <p:ext uri="{BB962C8B-B14F-4D97-AF65-F5344CB8AC3E}">
        <p14:creationId xmlns:p14="http://schemas.microsoft.com/office/powerpoint/2010/main" val="19174542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Estados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862322"/>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Un diagrama de estados en UML, también conocido como diagrama de máquina de estados o diagrama de transición de estados, es una herramienta gráfica que se utiliza para modelar el comportamiento dinámico de un sistema.</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Este tipo de diagrama muestra los diferentes estados por los que puede pasar un objeto o una entidad del sistema, así como las transiciones entre esos estados en respuesta a eventos y condiciones específicas.</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Elementos clave de un diagrama de estados:</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Estados: </a:t>
            </a:r>
            <a:r>
              <a:rPr lang="es-MX" sz="1000">
                <a:solidFill>
                  <a:schemeClr val="tx1"/>
                </a:solidFill>
                <a:latin typeface="IBM Plex Mono" panose="020B0509050203000203" pitchFamily="49" charset="77"/>
              </a:rPr>
              <a:t>Representados como rectángulos, los estados indican las diferentes condiciones en las que puede encontrarse un objeto o entidad del sistema. Cada estado tiene un nombre descriptivo que refleja su condición actual.</a:t>
            </a:r>
          </a:p>
          <a:p>
            <a:pPr marL="171450" indent="-171450" algn="just">
              <a:buFont typeface="Wingdings" pitchFamily="2" charset="2"/>
              <a:buChar char="Ø"/>
            </a:pPr>
            <a:r>
              <a:rPr lang="es-MX" sz="1000">
                <a:solidFill>
                  <a:srgbClr val="0070C0"/>
                </a:solidFill>
                <a:latin typeface="IBM Plex Mono" panose="020B0509050203000203" pitchFamily="49" charset="77"/>
              </a:rPr>
              <a:t>Transiciones: </a:t>
            </a:r>
            <a:r>
              <a:rPr lang="es-MX" sz="1000">
                <a:solidFill>
                  <a:schemeClr val="tx1"/>
                </a:solidFill>
                <a:latin typeface="IBM Plex Mono" panose="020B0509050203000203" pitchFamily="49" charset="77"/>
              </a:rPr>
              <a:t>Representadas como flechas dirigidas que conectan los estados, las transiciones indican los cambios de estado que pueden ocurrir en respuesta a eventos o condiciones específicas. </a:t>
            </a:r>
          </a:p>
          <a:p>
            <a:pPr marL="171450" indent="-171450" algn="just">
              <a:buFont typeface="Wingdings" pitchFamily="2" charset="2"/>
              <a:buChar char="Ø"/>
            </a:pPr>
            <a:r>
              <a:rPr lang="es-MX" sz="1000">
                <a:solidFill>
                  <a:srgbClr val="0070C0"/>
                </a:solidFill>
                <a:latin typeface="IBM Plex Mono" panose="020B0509050203000203" pitchFamily="49" charset="77"/>
              </a:rPr>
              <a:t>Eventos: </a:t>
            </a:r>
            <a:r>
              <a:rPr lang="es-MX" sz="1000">
                <a:solidFill>
                  <a:schemeClr val="tx1"/>
                </a:solidFill>
                <a:latin typeface="IBM Plex Mono" panose="020B0509050203000203" pitchFamily="49" charset="77"/>
              </a:rPr>
              <a:t>Son los estímulos externos o internos que desencadenan las transiciones entre estados. Se representan como etiquetas junto a las flechas de transición.</a:t>
            </a:r>
          </a:p>
          <a:p>
            <a:pPr marL="171450" indent="-171450" algn="just">
              <a:buFont typeface="Wingdings" pitchFamily="2" charset="2"/>
              <a:buChar char="Ø"/>
            </a:pPr>
            <a:r>
              <a:rPr lang="es-MX" sz="1000">
                <a:solidFill>
                  <a:srgbClr val="0070C0"/>
                </a:solidFill>
                <a:latin typeface="IBM Plex Mono" panose="020B0509050203000203" pitchFamily="49" charset="77"/>
              </a:rPr>
              <a:t>Condiciones: </a:t>
            </a:r>
            <a:r>
              <a:rPr lang="es-MX" sz="1000">
                <a:solidFill>
                  <a:schemeClr val="tx1"/>
                </a:solidFill>
                <a:latin typeface="IBM Plex Mono" panose="020B0509050203000203" pitchFamily="49" charset="77"/>
              </a:rPr>
              <a:t>Son expresiones booleanas que determinan si se debe realizar una transición u otra.</a:t>
            </a:r>
          </a:p>
          <a:p>
            <a:pPr marL="171450" indent="-171450" algn="just">
              <a:buFont typeface="Wingdings" pitchFamily="2" charset="2"/>
              <a:buChar char="Ø"/>
            </a:pPr>
            <a:r>
              <a:rPr lang="es-MX" sz="1000">
                <a:solidFill>
                  <a:srgbClr val="0070C0"/>
                </a:solidFill>
                <a:latin typeface="IBM Plex Mono" panose="020B0509050203000203" pitchFamily="49" charset="77"/>
              </a:rPr>
              <a:t>Estado inicial: </a:t>
            </a:r>
            <a:r>
              <a:rPr lang="es-MX" sz="1000">
                <a:solidFill>
                  <a:schemeClr val="tx1"/>
                </a:solidFill>
                <a:latin typeface="IBM Plex Mono" panose="020B0509050203000203" pitchFamily="49" charset="77"/>
              </a:rPr>
              <a:t>Indica el estado en el que se encuentra el objeto o entidad al iniciar el diagrama.</a:t>
            </a:r>
          </a:p>
          <a:p>
            <a:pPr marL="171450" indent="-171450" algn="just">
              <a:buFont typeface="Wingdings" pitchFamily="2" charset="2"/>
              <a:buChar char="Ø"/>
            </a:pPr>
            <a:r>
              <a:rPr lang="es-MX" sz="1000">
                <a:solidFill>
                  <a:srgbClr val="0070C0"/>
                </a:solidFill>
                <a:latin typeface="IBM Plex Mono" panose="020B0509050203000203" pitchFamily="49" charset="77"/>
              </a:rPr>
              <a:t>Estado final: </a:t>
            </a:r>
            <a:r>
              <a:rPr lang="es-MX" sz="1000">
                <a:solidFill>
                  <a:schemeClr val="tx1"/>
                </a:solidFill>
                <a:latin typeface="IBM Plex Mono" panose="020B0509050203000203" pitchFamily="49" charset="77"/>
              </a:rPr>
              <a:t>Indica el estado en el que termina el objeto o entidad.</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30892329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Estados</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3" name="Imagen 2">
            <a:extLst>
              <a:ext uri="{FF2B5EF4-FFF2-40B4-BE49-F238E27FC236}">
                <a16:creationId xmlns:a16="http://schemas.microsoft.com/office/drawing/2014/main" id="{D4F7B03A-FC7E-C385-0421-7F6FEC23C7C9}"/>
              </a:ext>
            </a:extLst>
          </p:cNvPr>
          <p:cNvPicPr>
            <a:picLocks noChangeAspect="1"/>
          </p:cNvPicPr>
          <p:nvPr/>
        </p:nvPicPr>
        <p:blipFill>
          <a:blip r:embed="rId5"/>
          <a:stretch>
            <a:fillRect/>
          </a:stretch>
        </p:blipFill>
        <p:spPr>
          <a:xfrm>
            <a:off x="685800" y="909756"/>
            <a:ext cx="7772400" cy="2949879"/>
          </a:xfrm>
          <a:prstGeom prst="rect">
            <a:avLst/>
          </a:prstGeom>
        </p:spPr>
      </p:pic>
    </p:spTree>
    <p:extLst>
      <p:ext uri="{BB962C8B-B14F-4D97-AF65-F5344CB8AC3E}">
        <p14:creationId xmlns:p14="http://schemas.microsoft.com/office/powerpoint/2010/main" val="13423760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Secuencia</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47787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Un diagrama de secuencia en UML es una herramienta gráfica que se utiliza para modelar la interacción entre objetos en un sistema a lo largo del tiempo. Este tipo de diagrama muestra la secuencia de mensajes intercambiados entre objetos y el orden en que ocurren estas interacciones. Se representa como una línea de vida vertical para cada objeto participante y flechas horizontales que indican los mensajes enviados entre ellos.</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Elementos clave de un diagrama de secuencia:</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Líneas de vida: </a:t>
            </a:r>
            <a:r>
              <a:rPr lang="es-MX" sz="1000">
                <a:solidFill>
                  <a:schemeClr val="tx1"/>
                </a:solidFill>
                <a:latin typeface="IBM Plex Mono" panose="020B0509050203000203" pitchFamily="49" charset="77"/>
              </a:rPr>
              <a:t>Representan la existencia de un objeto a lo largo del tiempo. Se dibujan como líneas verticales que se extienden desde la parte superior hasta la inferior del diagrama. Cada objeto tiene su propia línea de vida.</a:t>
            </a:r>
          </a:p>
          <a:p>
            <a:pPr marL="171450" indent="-171450" algn="just">
              <a:buFont typeface="Wingdings" pitchFamily="2" charset="2"/>
              <a:buChar char="Ø"/>
            </a:pPr>
            <a:r>
              <a:rPr lang="es-MX" sz="1000">
                <a:solidFill>
                  <a:srgbClr val="0070C0"/>
                </a:solidFill>
                <a:latin typeface="IBM Plex Mono" panose="020B0509050203000203" pitchFamily="49" charset="77"/>
              </a:rPr>
              <a:t>Objetos: </a:t>
            </a:r>
            <a:r>
              <a:rPr lang="es-MX" sz="1000">
                <a:solidFill>
                  <a:schemeClr val="tx1"/>
                </a:solidFill>
                <a:latin typeface="IBM Plex Mono" panose="020B0509050203000203" pitchFamily="49" charset="77"/>
              </a:rPr>
              <a:t>Se representan como rectángulos ubicados sobre sus respectivas líneas de vida. El nombre del objeto se escribe dentro del rectángulo.</a:t>
            </a:r>
          </a:p>
          <a:p>
            <a:pPr marL="171450" indent="-171450" algn="just">
              <a:buFont typeface="Wingdings" pitchFamily="2" charset="2"/>
              <a:buChar char="Ø"/>
            </a:pPr>
            <a:r>
              <a:rPr lang="es-MX" sz="1000">
                <a:solidFill>
                  <a:srgbClr val="0070C0"/>
                </a:solidFill>
                <a:latin typeface="IBM Plex Mono" panose="020B0509050203000203" pitchFamily="49" charset="77"/>
              </a:rPr>
              <a:t>Mensajes: </a:t>
            </a:r>
            <a:r>
              <a:rPr lang="es-MX" sz="1000">
                <a:solidFill>
                  <a:schemeClr val="tx1"/>
                </a:solidFill>
                <a:latin typeface="IBM Plex Mono" panose="020B0509050203000203" pitchFamily="49" charset="77"/>
              </a:rPr>
              <a:t>Se representan como flechas horizontales que se originan en la línea de vida del objeto emisor y apuntan a la línea de vida del objeto receptor. Cada mensaje tiene un nombre que describe la acción o información que se está comunicando.</a:t>
            </a:r>
          </a:p>
          <a:p>
            <a:pPr marL="171450" indent="-171450" algn="just">
              <a:buFont typeface="Wingdings" pitchFamily="2" charset="2"/>
              <a:buChar char="Ø"/>
            </a:pPr>
            <a:r>
              <a:rPr lang="es-MX" sz="1000">
                <a:solidFill>
                  <a:srgbClr val="0070C0"/>
                </a:solidFill>
                <a:latin typeface="IBM Plex Mono" panose="020B0509050203000203" pitchFamily="49" charset="77"/>
              </a:rPr>
              <a:t>Activación: </a:t>
            </a:r>
            <a:r>
              <a:rPr lang="es-MX" sz="1000">
                <a:solidFill>
                  <a:schemeClr val="tx1"/>
                </a:solidFill>
                <a:latin typeface="IBM Plex Mono" panose="020B0509050203000203" pitchFamily="49" charset="77"/>
              </a:rPr>
              <a:t>Se representa como una caja resaltada que rodea la parte de la línea de vida de un objeto donde se está ejecutando una acción en respuesta a un mensaje recibido.</a:t>
            </a:r>
          </a:p>
          <a:p>
            <a:pPr marL="171450" indent="-171450" algn="just">
              <a:buFont typeface="Wingdings" pitchFamily="2" charset="2"/>
              <a:buChar char="Ø"/>
            </a:pPr>
            <a:r>
              <a:rPr lang="es-MX" sz="1000">
                <a:solidFill>
                  <a:srgbClr val="0070C0"/>
                </a:solidFill>
                <a:latin typeface="IBM Plex Mono" panose="020B0509050203000203" pitchFamily="49" charset="77"/>
              </a:rPr>
              <a:t>Estados: </a:t>
            </a:r>
            <a:r>
              <a:rPr lang="es-MX" sz="1000">
                <a:solidFill>
                  <a:schemeClr val="tx1"/>
                </a:solidFill>
                <a:latin typeface="IBM Plex Mono" panose="020B0509050203000203" pitchFamily="49" charset="77"/>
              </a:rPr>
              <a:t>Se pueden representar como notaciones textuales dentro de la línea de vida de un objeto para indicar su estado actual en un momento determinado.</a:t>
            </a:r>
          </a:p>
          <a:p>
            <a:pPr marL="171450" indent="-171450" algn="just">
              <a:buFont typeface="Wingdings" pitchFamily="2" charset="2"/>
              <a:buChar char="Ø"/>
            </a:pPr>
            <a:r>
              <a:rPr lang="es-MX" sz="1000">
                <a:solidFill>
                  <a:srgbClr val="0070C0"/>
                </a:solidFill>
                <a:latin typeface="IBM Plex Mono" panose="020B0509050203000203" pitchFamily="49" charset="77"/>
              </a:rPr>
              <a:t>Puntos de interacción: </a:t>
            </a:r>
            <a:r>
              <a:rPr lang="es-MX" sz="1000">
                <a:solidFill>
                  <a:schemeClr val="tx1"/>
                </a:solidFill>
                <a:latin typeface="IBM Plex Mono" panose="020B0509050203000203" pitchFamily="49" charset="77"/>
              </a:rPr>
              <a:t>Se representan como pequeños círculos negros o puntos de cruce en la línea de vida de un objeto para indicar momentos específicos de interacción, como la recepción o el envío de un mensaje.</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30661689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Secuencia</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4" name="Imagen 3">
            <a:extLst>
              <a:ext uri="{FF2B5EF4-FFF2-40B4-BE49-F238E27FC236}">
                <a16:creationId xmlns:a16="http://schemas.microsoft.com/office/drawing/2014/main" id="{785D7BAD-D1B5-B586-1151-455A4C360ED4}"/>
              </a:ext>
            </a:extLst>
          </p:cNvPr>
          <p:cNvPicPr>
            <a:picLocks noChangeAspect="1"/>
          </p:cNvPicPr>
          <p:nvPr/>
        </p:nvPicPr>
        <p:blipFill>
          <a:blip r:embed="rId5"/>
          <a:stretch>
            <a:fillRect/>
          </a:stretch>
        </p:blipFill>
        <p:spPr>
          <a:xfrm>
            <a:off x="2766929" y="909756"/>
            <a:ext cx="3610142" cy="3867549"/>
          </a:xfrm>
          <a:prstGeom prst="rect">
            <a:avLst/>
          </a:prstGeom>
        </p:spPr>
      </p:pic>
    </p:spTree>
    <p:extLst>
      <p:ext uri="{BB962C8B-B14F-4D97-AF65-F5344CB8AC3E}">
        <p14:creationId xmlns:p14="http://schemas.microsoft.com/office/powerpoint/2010/main" val="3201571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Habilidades</a:t>
            </a:r>
            <a:r>
              <a:rPr lang="en-US" sz="1600">
                <a:solidFill>
                  <a:srgbClr val="0070C0"/>
                </a:solidFill>
                <a:latin typeface="IBM Plex Mono" panose="020B0509050203000203" pitchFamily="49" charset="77"/>
                <a:cs typeface="Calibri"/>
              </a:rPr>
              <a:t> que </a:t>
            </a:r>
            <a:r>
              <a:rPr lang="en-US" sz="1600" err="1">
                <a:solidFill>
                  <a:srgbClr val="0070C0"/>
                </a:solidFill>
                <a:latin typeface="IBM Plex Mono" panose="020B0509050203000203" pitchFamily="49" charset="77"/>
                <a:cs typeface="Calibri"/>
              </a:rPr>
              <a:t>debe</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tener</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el</a:t>
            </a:r>
            <a:r>
              <a:rPr lang="en-US" sz="1600">
                <a:solidFill>
                  <a:srgbClr val="0070C0"/>
                </a:solidFill>
                <a:latin typeface="IBM Plex Mono" panose="020B0509050203000203" pitchFamily="49" charset="77"/>
                <a:cs typeface="Calibri"/>
              </a:rPr>
              <a:t> Business Analyst</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323987"/>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000" err="1">
                <a:solidFill>
                  <a:srgbClr val="0070C0"/>
                </a:solidFill>
                <a:latin typeface="IBM Plex Mono" panose="020B0509050203000203" pitchFamily="49" charset="77"/>
                <a:cs typeface="Calibri"/>
              </a:rPr>
              <a:t>Habilidades</a:t>
            </a:r>
            <a:r>
              <a:rPr lang="en-US" sz="1000">
                <a:solidFill>
                  <a:srgbClr val="0070C0"/>
                </a:solidFill>
                <a:latin typeface="IBM Plex Mono" panose="020B0509050203000203" pitchFamily="49" charset="77"/>
                <a:cs typeface="Calibri"/>
              </a:rPr>
              <a:t> de </a:t>
            </a:r>
            <a:r>
              <a:rPr lang="en-US" sz="1000" err="1">
                <a:solidFill>
                  <a:srgbClr val="0070C0"/>
                </a:solidFill>
                <a:latin typeface="IBM Plex Mono" panose="020B0509050203000203" pitchFamily="49" charset="77"/>
                <a:cs typeface="Calibri"/>
              </a:rPr>
              <a:t>Comunicación</a:t>
            </a:r>
            <a:endParaRPr lang="en-US" sz="1000">
              <a:solidFill>
                <a:srgbClr val="0070C0"/>
              </a:solidFill>
              <a:latin typeface="IBM Plex Mono" panose="020B0509050203000203" pitchFamily="49" charset="77"/>
              <a:cs typeface="Calibri"/>
            </a:endParaRPr>
          </a:p>
          <a:p>
            <a:pPr algn="just"/>
            <a:endParaRPr lang="en-US" sz="1000">
              <a:solidFill>
                <a:srgbClr val="0070C0"/>
              </a:solidFill>
              <a:latin typeface="IBM Plex Mono" panose="020B0509050203000203" pitchFamily="49" charset="77"/>
              <a:cs typeface="Calibri"/>
            </a:endParaRPr>
          </a:p>
          <a:p>
            <a:pPr algn="just"/>
            <a:r>
              <a:rPr lang="es-MX" sz="1000" b="0" i="0">
                <a:solidFill>
                  <a:schemeClr val="tx1"/>
                </a:solidFill>
                <a:effectLst/>
                <a:latin typeface="IBM Plex Mono" panose="020B0509050203000203" pitchFamily="49" charset="77"/>
              </a:rPr>
              <a:t>Los analistas de negocios deben ser capaces de comunicarse eficazmente con las partes interesadas, tanto técnicas como no técnicas. Esto les permite recopilar información, explicar las soluciones y obtener el apoyo de las partes interesadas.</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cs typeface="Calibri"/>
              </a:rPr>
              <a:t>Habilidades de Análisis y Diseño</a:t>
            </a:r>
          </a:p>
          <a:p>
            <a:pPr algn="just"/>
            <a:endParaRPr lang="es-MX" sz="1000">
              <a:solidFill>
                <a:srgbClr val="0070C0"/>
              </a:solidFill>
              <a:latin typeface="IBM Plex Mono" panose="020B0509050203000203" pitchFamily="49" charset="77"/>
              <a:cs typeface="Calibri"/>
            </a:endParaRPr>
          </a:p>
          <a:p>
            <a:pPr algn="just"/>
            <a:r>
              <a:rPr lang="es-MX" sz="1000" b="0" i="0">
                <a:solidFill>
                  <a:schemeClr val="tx1"/>
                </a:solidFill>
                <a:effectLst/>
                <a:latin typeface="IBM Plex Mono" panose="020B0509050203000203" pitchFamily="49" charset="77"/>
              </a:rPr>
              <a:t>Los analistas de negocios deben ser capaces de analizar datos y procesos para identificar oportunidades de mejora. Esto les permite diseñar soluciones que tengan un impacto positivo en el negocio.</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cs typeface="Calibri"/>
              </a:rPr>
              <a:t>Habilidades de Resolución de Problemas</a:t>
            </a:r>
          </a:p>
          <a:p>
            <a:pPr algn="just"/>
            <a:endParaRPr lang="es-MX" sz="1000">
              <a:solidFill>
                <a:srgbClr val="0070C0"/>
              </a:solidFill>
              <a:latin typeface="IBM Plex Mono" panose="020B0509050203000203" pitchFamily="49" charset="77"/>
              <a:cs typeface="Calibri"/>
            </a:endParaRPr>
          </a:p>
          <a:p>
            <a:pPr algn="just"/>
            <a:r>
              <a:rPr lang="es-MX" sz="1000" b="0" i="0">
                <a:solidFill>
                  <a:schemeClr val="tx1"/>
                </a:solidFill>
                <a:effectLst/>
                <a:latin typeface="IBM Plex Mono" panose="020B0509050203000203" pitchFamily="49" charset="77"/>
              </a:rPr>
              <a:t>Los analistas de negocios deben ser capaces de identificar y resolver problemas. Esto les permite asegurar que las soluciones cumplen con los requisitos y objetivos de la organización.</a:t>
            </a:r>
            <a:endParaRPr lang="es-MX" sz="1000">
              <a:solidFill>
                <a:schemeClr val="tx1"/>
              </a:solidFill>
              <a:effectLst/>
              <a:latin typeface="IBM Plex Mono" panose="020B0509050203000203" pitchFamily="49" charset="77"/>
            </a:endParaRPr>
          </a:p>
          <a:p>
            <a:pPr algn="just"/>
            <a:endParaRPr lang="es-MX" sz="1000">
              <a:solidFill>
                <a:schemeClr val="tx1"/>
              </a:solidFill>
              <a:effectLst/>
              <a:latin typeface="IBM Plex Mono" panose="020B0509050203000203" pitchFamily="49" charset="77"/>
            </a:endParaRPr>
          </a:p>
          <a:p>
            <a:pPr algn="just"/>
            <a:r>
              <a:rPr lang="es-MX" sz="1000">
                <a:solidFill>
                  <a:srgbClr val="0070C0"/>
                </a:solidFill>
                <a:latin typeface="IBM Plex Mono" panose="020B0509050203000203" pitchFamily="49" charset="77"/>
                <a:cs typeface="Calibri"/>
              </a:rPr>
              <a:t>Habilidades Técnicas</a:t>
            </a:r>
          </a:p>
          <a:p>
            <a:pPr algn="just"/>
            <a:endParaRPr lang="es-MX" sz="1000">
              <a:solidFill>
                <a:srgbClr val="0070C0"/>
              </a:solidFill>
              <a:latin typeface="IBM Plex Mono" panose="020B0509050203000203" pitchFamily="49" charset="77"/>
              <a:cs typeface="Calibri"/>
            </a:endParaRPr>
          </a:p>
          <a:p>
            <a:pPr algn="just"/>
            <a:r>
              <a:rPr lang="es-MX" sz="1000" b="0" i="0">
                <a:solidFill>
                  <a:schemeClr val="tx1"/>
                </a:solidFill>
                <a:effectLst/>
                <a:latin typeface="IBM Plex Mono" panose="020B0509050203000203" pitchFamily="49" charset="77"/>
              </a:rPr>
              <a:t>Los analistas de negocios deben tener una comprensión básica de las tecnologías y los sistemas empresariales. Esto les permite entender las opciones disponibles y seleccionar la solución que mejor se adapte a las necesidades de la organización.</a:t>
            </a:r>
          </a:p>
        </p:txBody>
      </p:sp>
      <p:pic>
        <p:nvPicPr>
          <p:cNvPr id="18" name="Graphic 17" descr="Badge 1 with solid fill">
            <a:extLst>
              <a:ext uri="{FF2B5EF4-FFF2-40B4-BE49-F238E27FC236}">
                <a16:creationId xmlns:a16="http://schemas.microsoft.com/office/drawing/2014/main" id="{291C99B8-8E00-0CED-4044-FF3A1585B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3660" y="65716"/>
            <a:ext cx="538047" cy="551986"/>
          </a:xfrm>
          <a:prstGeom prst="rect">
            <a:avLst/>
          </a:prstGeom>
        </p:spPr>
      </p:pic>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4"/>
          <a:stretch>
            <a:fillRect/>
          </a:stretch>
        </p:blipFill>
        <p:spPr>
          <a:xfrm>
            <a:off x="8351052" y="4781861"/>
            <a:ext cx="682903" cy="273844"/>
          </a:xfrm>
          <a:prstGeom prst="rect">
            <a:avLst/>
          </a:prstGeom>
        </p:spPr>
      </p:pic>
    </p:spTree>
    <p:extLst>
      <p:ext uri="{BB962C8B-B14F-4D97-AF65-F5344CB8AC3E}">
        <p14:creationId xmlns:p14="http://schemas.microsoft.com/office/powerpoint/2010/main" val="29035482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c 12">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506729" y="581887"/>
            <a:ext cx="2240924"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669612" y="1027628"/>
            <a:ext cx="3319164" cy="17907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2400" err="1">
                <a:solidFill>
                  <a:srgbClr val="FFFFFF"/>
                </a:solidFill>
                <a:latin typeface="IBM Plex Mono" panose="020B0509050203000203" pitchFamily="49" charset="77"/>
                <a:ea typeface="+mj-ea"/>
                <a:cs typeface="+mj-cs"/>
              </a:rPr>
              <a:t>Especificación</a:t>
            </a:r>
            <a:r>
              <a:rPr lang="en-US" sz="2400">
                <a:solidFill>
                  <a:srgbClr val="FFFFFF"/>
                </a:solidFill>
                <a:latin typeface="IBM Plex Mono" panose="020B0509050203000203" pitchFamily="49" charset="77"/>
                <a:ea typeface="+mj-ea"/>
                <a:cs typeface="+mj-cs"/>
              </a:rPr>
              <a:t> de Casos de </a:t>
            </a:r>
            <a:r>
              <a:rPr lang="en-US" sz="2400" err="1">
                <a:solidFill>
                  <a:srgbClr val="FFFFFF"/>
                </a:solidFill>
                <a:latin typeface="IBM Plex Mono" panose="020B0509050203000203" pitchFamily="49" charset="77"/>
                <a:ea typeface="+mj-ea"/>
                <a:cs typeface="+mj-cs"/>
              </a:rPr>
              <a:t>Uso</a:t>
            </a:r>
            <a:endParaRPr lang="en-US" sz="2400">
              <a:solidFill>
                <a:srgbClr val="FFFFFF"/>
              </a:solidFill>
              <a:latin typeface="IBM Plex Mono" panose="020B0509050203000203" pitchFamily="49" charset="77"/>
              <a:ea typeface="+mj-ea"/>
              <a:cs typeface="+mj-cs"/>
            </a:endParaRPr>
          </a:p>
        </p:txBody>
      </p:sp>
      <p:sp>
        <p:nvSpPr>
          <p:cNvPr id="10" name="Oval 14">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1982" y="1597567"/>
            <a:ext cx="343368" cy="3340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Freeform: Shape 16">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0404" y="2337054"/>
            <a:ext cx="3283596" cy="2806446"/>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8">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4798" y="0"/>
            <a:ext cx="3156358" cy="275871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4" descr="Badge 5 with solid fill">
            <a:extLst>
              <a:ext uri="{FF2B5EF4-FFF2-40B4-BE49-F238E27FC236}">
                <a16:creationId xmlns:a16="http://schemas.microsoft.com/office/drawing/2014/main" id="{7DBECEB0-514E-7B0B-ABDE-DE04B1CDC0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6964" y="202635"/>
            <a:ext cx="2032025" cy="2032025"/>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5" name="Picture 2" descr="Why Business Analyst Is A Must For Proper App Development">
            <a:extLst>
              <a:ext uri="{FF2B5EF4-FFF2-40B4-BE49-F238E27FC236}">
                <a16:creationId xmlns:a16="http://schemas.microsoft.com/office/drawing/2014/main" id="{5625BCD0-1CE2-9CDA-7C48-93F72F75EDCC}"/>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586709" y="3264202"/>
            <a:ext cx="2174431" cy="1223116"/>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7822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Especificación de Casos de Uso</a:t>
            </a:r>
          </a:p>
        </p:txBody>
      </p:sp>
    </p:spTree>
    <p:extLst>
      <p:ext uri="{BB962C8B-B14F-4D97-AF65-F5344CB8AC3E}">
        <p14:creationId xmlns:p14="http://schemas.microsoft.com/office/powerpoint/2010/main" val="5377333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Especificación</a:t>
            </a:r>
            <a:r>
              <a:rPr lang="en-US" sz="1600">
                <a:solidFill>
                  <a:srgbClr val="0070C0"/>
                </a:solidFill>
                <a:latin typeface="IBM Plex Mono" panose="020B0509050203000203" pitchFamily="49" charset="77"/>
                <a:cs typeface="Calibri"/>
              </a:rPr>
              <a:t> de Casos de </a:t>
            </a:r>
            <a:r>
              <a:rPr lang="en-US" sz="1600" err="1">
                <a:solidFill>
                  <a:srgbClr val="0070C0"/>
                </a:solidFill>
                <a:latin typeface="IBM Plex Mono" panose="020B0509050203000203" pitchFamily="49" charset="77"/>
                <a:cs typeface="Calibri"/>
              </a:rPr>
              <a:t>Uso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339376"/>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La especificación de casos de uso es un documento que describe el comportamiento de un caso de uso.</a:t>
            </a:r>
          </a:p>
          <a:p>
            <a:pPr algn="just"/>
            <a:br>
              <a:rPr lang="es-MX" sz="1100">
                <a:solidFill>
                  <a:schemeClr val="tx1"/>
                </a:solidFill>
              </a:rPr>
            </a:br>
            <a:r>
              <a:rPr lang="es-MX" sz="1000" b="0" i="0">
                <a:solidFill>
                  <a:schemeClr val="tx1"/>
                </a:solidFill>
                <a:effectLst/>
                <a:latin typeface="IBM Plex Mono" panose="020B0509050203000203" pitchFamily="49" charset="77"/>
              </a:rPr>
              <a:t>La especificación de un caso de uso debe describir el modo en que un actor interactúa con el sistema. Es una narración que describe el rol desempeñado por los actores en su interacción con el sistema. Lo más importante de los casos de uso es su descripción, mucho más que los diagramas de casos de uso.</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La especificación de casos de uso suele incluir los siguientes elementos:</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Nombre:</a:t>
            </a:r>
            <a:r>
              <a:rPr lang="es-MX" sz="1000" b="0" i="0">
                <a:solidFill>
                  <a:schemeClr val="tx1"/>
                </a:solidFill>
                <a:effectLst/>
                <a:latin typeface="IBM Plex Mono" panose="020B0509050203000203" pitchFamily="49" charset="77"/>
              </a:rPr>
              <a:t> El nombre del caso de uso debe ser breve y descriptivo.</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Objetivo:</a:t>
            </a:r>
            <a:r>
              <a:rPr lang="es-MX" sz="1000" b="0" i="0">
                <a:solidFill>
                  <a:schemeClr val="tx1"/>
                </a:solidFill>
                <a:effectLst/>
                <a:latin typeface="IBM Plex Mono" panose="020B0509050203000203" pitchFamily="49" charset="77"/>
              </a:rPr>
              <a:t> El objetivo del caso de uso debe describir lo que el caso de uso debe lograr.</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Actores:</a:t>
            </a:r>
            <a:r>
              <a:rPr lang="es-MX" sz="1000" b="0" i="0">
                <a:solidFill>
                  <a:schemeClr val="tx1"/>
                </a:solidFill>
                <a:effectLst/>
                <a:latin typeface="IBM Plex Mono" panose="020B0509050203000203" pitchFamily="49" charset="77"/>
              </a:rPr>
              <a:t> Deben describirse los actores que interactúan con el sistema durante el caso de uso.</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Precondiciones:</a:t>
            </a:r>
            <a:r>
              <a:rPr lang="es-MX" sz="1000" b="0" i="0">
                <a:solidFill>
                  <a:schemeClr val="tx1"/>
                </a:solidFill>
                <a:effectLst/>
                <a:latin typeface="IBM Plex Mono" panose="020B0509050203000203" pitchFamily="49" charset="77"/>
              </a:rPr>
              <a:t> Las precondiciones deben describir los requisitos que deben cumplirse antes de que el caso de uso pueda comenzar.</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Postcondiciones:</a:t>
            </a:r>
            <a:r>
              <a:rPr lang="es-MX" sz="1000" b="0" i="0">
                <a:solidFill>
                  <a:schemeClr val="tx1"/>
                </a:solidFill>
                <a:effectLst/>
                <a:latin typeface="IBM Plex Mono" panose="020B0509050203000203" pitchFamily="49" charset="77"/>
              </a:rPr>
              <a:t> Las postcondiciones deben describir los cambios que se realizarán en el sistema después de que el caso de uso se haya completado.</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Flujo principal: </a:t>
            </a:r>
            <a:r>
              <a:rPr lang="es-MX" sz="1000" b="0" i="0">
                <a:solidFill>
                  <a:schemeClr val="tx1"/>
                </a:solidFill>
                <a:effectLst/>
                <a:latin typeface="IBM Plex Mono" panose="020B0509050203000203" pitchFamily="49" charset="77"/>
              </a:rPr>
              <a:t>El flujo principal debe describir los pasos que se realizan durante el caso de uso en el orden en que se realizan.</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Flujo alternativo: </a:t>
            </a:r>
            <a:r>
              <a:rPr lang="es-MX" sz="1000" b="0" i="0">
                <a:solidFill>
                  <a:schemeClr val="tx1"/>
                </a:solidFill>
                <a:effectLst/>
                <a:latin typeface="IBM Plex Mono" panose="020B0509050203000203" pitchFamily="49" charset="77"/>
              </a:rPr>
              <a:t>El flujo alternativo debe describir los pasos que se realizan durante el caso de uso si se producen ciertos eventos o condiciones.</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Excepciones: </a:t>
            </a:r>
            <a:r>
              <a:rPr lang="es-MX" sz="1000" b="0" i="0">
                <a:solidFill>
                  <a:schemeClr val="tx1"/>
                </a:solidFill>
                <a:effectLst/>
                <a:latin typeface="IBM Plex Mono" panose="020B0509050203000203" pitchFamily="49" charset="77"/>
              </a:rPr>
              <a:t>Las excepciones deben describir los pasos que se realizan durante el caso de uso si se producen errores o problemas.</a:t>
            </a:r>
            <a:endParaRPr lang="es-MX" sz="1000" b="1"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3" name="Graphic 14" descr="Badge 5 with solid fill">
            <a:extLst>
              <a:ext uri="{FF2B5EF4-FFF2-40B4-BE49-F238E27FC236}">
                <a16:creationId xmlns:a16="http://schemas.microsoft.com/office/drawing/2014/main" id="{4B22EE72-2EA3-C451-3753-455BD0DCA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2554" cy="552554"/>
          </a:xfrm>
          <a:prstGeom prst="rect">
            <a:avLst/>
          </a:prstGeom>
        </p:spPr>
      </p:pic>
    </p:spTree>
    <p:extLst>
      <p:ext uri="{BB962C8B-B14F-4D97-AF65-F5344CB8AC3E}">
        <p14:creationId xmlns:p14="http://schemas.microsoft.com/office/powerpoint/2010/main" val="7388197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428210" y="366195"/>
            <a:ext cx="62990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Beneficios</a:t>
            </a:r>
            <a:r>
              <a:rPr lang="en-US" sz="1600">
                <a:solidFill>
                  <a:srgbClr val="0070C0"/>
                </a:solidFill>
                <a:latin typeface="IBM Plex Mono" panose="020B0509050203000203" pitchFamily="49" charset="77"/>
                <a:cs typeface="Calibri"/>
              </a:rPr>
              <a:t> de la </a:t>
            </a:r>
            <a:r>
              <a:rPr lang="en-US" sz="1600" err="1">
                <a:solidFill>
                  <a:srgbClr val="0070C0"/>
                </a:solidFill>
                <a:latin typeface="IBM Plex Mono" panose="020B0509050203000203" pitchFamily="49" charset="77"/>
                <a:cs typeface="Calibri"/>
              </a:rPr>
              <a:t>Especificación</a:t>
            </a:r>
            <a:r>
              <a:rPr lang="en-US" sz="1600">
                <a:solidFill>
                  <a:srgbClr val="0070C0"/>
                </a:solidFill>
                <a:latin typeface="IBM Plex Mono" panose="020B0509050203000203" pitchFamily="49" charset="77"/>
                <a:cs typeface="Calibri"/>
              </a:rPr>
              <a:t> de Casos de </a:t>
            </a:r>
            <a:r>
              <a:rPr lang="en-US" sz="1600" err="1">
                <a:solidFill>
                  <a:srgbClr val="0070C0"/>
                </a:solidFill>
                <a:latin typeface="IBM Plex Mono" panose="020B0509050203000203" pitchFamily="49" charset="77"/>
                <a:cs typeface="Calibri"/>
              </a:rPr>
              <a:t>Uso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1323439"/>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La especificación de casos de uso ofrece una serie de beneficios, entre los que se incluyen:</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Documentación de los requisitos funcionales: </a:t>
            </a:r>
            <a:r>
              <a:rPr lang="es-MX" sz="1000" b="0" i="0">
                <a:solidFill>
                  <a:schemeClr val="tx1"/>
                </a:solidFill>
                <a:effectLst/>
                <a:latin typeface="IBM Plex Mono" panose="020B0509050203000203" pitchFamily="49" charset="77"/>
              </a:rPr>
              <a:t>La especificación de casos de uso proporciona una documentación completa y precisa de los requisitos funcionales del sistema.</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Comunicación con las partes interesadas: </a:t>
            </a:r>
            <a:r>
              <a:rPr lang="es-MX" sz="1000" b="0" i="0">
                <a:solidFill>
                  <a:schemeClr val="tx1"/>
                </a:solidFill>
                <a:effectLst/>
                <a:latin typeface="IBM Plex Mono" panose="020B0509050203000203" pitchFamily="49" charset="77"/>
              </a:rPr>
              <a:t>La especificación de casos de uso puede ayudar a comunicar los requisitos funcionales del sistema a las partes interesadas.</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Análisis de los requisitos: </a:t>
            </a:r>
            <a:r>
              <a:rPr lang="es-MX" sz="1000" b="0" i="0">
                <a:solidFill>
                  <a:schemeClr val="tx1"/>
                </a:solidFill>
                <a:effectLst/>
                <a:latin typeface="IBM Plex Mono" panose="020B0509050203000203" pitchFamily="49" charset="77"/>
              </a:rPr>
              <a:t>La especificación de casos de uso puede ayudar a identificar oportunidades de mejora en los requisitos del sistema.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4" name="Graphic 14" descr="Badge 5 with solid fill">
            <a:extLst>
              <a:ext uri="{FF2B5EF4-FFF2-40B4-BE49-F238E27FC236}">
                <a16:creationId xmlns:a16="http://schemas.microsoft.com/office/drawing/2014/main" id="{91937C27-0EE1-43EC-7DC9-BFC3719ED8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2554" cy="552554"/>
          </a:xfrm>
          <a:prstGeom prst="rect">
            <a:avLst/>
          </a:prstGeom>
        </p:spPr>
      </p:pic>
    </p:spTree>
    <p:extLst>
      <p:ext uri="{BB962C8B-B14F-4D97-AF65-F5344CB8AC3E}">
        <p14:creationId xmlns:p14="http://schemas.microsoft.com/office/powerpoint/2010/main" val="35221941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Trazabilidad</a:t>
            </a:r>
          </a:p>
        </p:txBody>
      </p:sp>
    </p:spTree>
    <p:extLst>
      <p:ext uri="{BB962C8B-B14F-4D97-AF65-F5344CB8AC3E}">
        <p14:creationId xmlns:p14="http://schemas.microsoft.com/office/powerpoint/2010/main" val="38139118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773027" y="366195"/>
            <a:ext cx="76046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Trazabilidad</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323987"/>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La t</a:t>
            </a:r>
            <a:r>
              <a:rPr lang="es-MX" sz="1000" b="0" i="0">
                <a:solidFill>
                  <a:schemeClr val="tx1"/>
                </a:solidFill>
                <a:effectLst/>
                <a:latin typeface="IBM Plex Mono" panose="020B0509050203000203" pitchFamily="49" charset="77"/>
              </a:rPr>
              <a:t>razabilidad es el proceso de rastrear los requisitos funcionales y reglas de negocio de un sistema a lo largo de su ciclo de vida. Los requisitos funcionales son los requisitos que describen lo que el sistema debe hacer y las reglas de negocio describen cómo el sistema debe funcionar.</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La trazabilidad de requisitos funcionales puede ayudar a garantizar que el sistema cumpla con las necesidades de los usuarios. También puede ayudar a identificar y resolver los conflictos entre los requisitos funcionales.</a:t>
            </a: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La trazabilidad de reglas de negocio puede ayudar a garantizar que el sistema cumpla con las políticas y procedimientos de la organización. También puede ayudar a identificar y resolver los conflictos entre las reglas de negocio.</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Para crear la trazabilidad de requisitos funcionales y reglas de negocio con casos de uso especificados, es necesario tener diseñada una matriz de requisitos. Una vez identificados los requisitos, se deben asignar a los casos de uso.</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La asignación de requisitos a casos de uso puede realizarse mediante el siguiente proceso:</a:t>
            </a:r>
          </a:p>
          <a:p>
            <a:pPr algn="just"/>
            <a:endParaRPr lang="es-MX" sz="1000" b="0" i="0">
              <a:solidFill>
                <a:schemeClr val="tx1"/>
              </a:solidFill>
              <a:effectLst/>
              <a:latin typeface="IBM Plex Mono" panose="020B0509050203000203" pitchFamily="49" charset="77"/>
            </a:endParaRPr>
          </a:p>
          <a:p>
            <a:pPr algn="just">
              <a:buFont typeface="+mj-lt"/>
              <a:buAutoNum type="arabicPeriod"/>
            </a:pPr>
            <a:r>
              <a:rPr lang="es-MX" sz="1000" b="0" i="0">
                <a:solidFill>
                  <a:schemeClr val="tx1"/>
                </a:solidFill>
                <a:effectLst/>
                <a:latin typeface="IBM Plex Mono" panose="020B0509050203000203" pitchFamily="49" charset="77"/>
              </a:rPr>
              <a:t> Leer el requisito.</a:t>
            </a:r>
          </a:p>
          <a:p>
            <a:pPr algn="just">
              <a:buFont typeface="+mj-lt"/>
              <a:buAutoNum type="arabicPeriod"/>
            </a:pPr>
            <a:r>
              <a:rPr lang="es-MX" sz="1000" b="0" i="0">
                <a:solidFill>
                  <a:schemeClr val="tx1"/>
                </a:solidFill>
                <a:effectLst/>
                <a:latin typeface="IBM Plex Mono" panose="020B0509050203000203" pitchFamily="49" charset="77"/>
              </a:rPr>
              <a:t> Considerar los pasos del caso de uso.</a:t>
            </a:r>
          </a:p>
          <a:p>
            <a:pPr algn="just">
              <a:buFont typeface="+mj-lt"/>
              <a:buAutoNum type="arabicPeriod"/>
            </a:pPr>
            <a:r>
              <a:rPr lang="es-MX" sz="1000" b="0" i="0">
                <a:solidFill>
                  <a:schemeClr val="tx1"/>
                </a:solidFill>
                <a:effectLst/>
                <a:latin typeface="IBM Plex Mono" panose="020B0509050203000203" pitchFamily="49" charset="77"/>
              </a:rPr>
              <a:t> Identificar los pasos del caso de uso que cumplen con el requisito y/o regla de negocio.</a:t>
            </a:r>
          </a:p>
          <a:p>
            <a:pPr algn="just">
              <a:buFont typeface="+mj-lt"/>
              <a:buAutoNum type="arabicPeriod"/>
            </a:pPr>
            <a:r>
              <a:rPr lang="es-MX" sz="1000" b="0" i="0">
                <a:solidFill>
                  <a:schemeClr val="tx1"/>
                </a:solidFill>
                <a:effectLst/>
                <a:latin typeface="IBM Plex Mono" panose="020B0509050203000203" pitchFamily="49" charset="77"/>
              </a:rPr>
              <a:t> Asignar el requisito y/o regla de negocio a los pasos del caso de uso.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3" name="Graphic 14" descr="Badge 5 with solid fill">
            <a:extLst>
              <a:ext uri="{FF2B5EF4-FFF2-40B4-BE49-F238E27FC236}">
                <a16:creationId xmlns:a16="http://schemas.microsoft.com/office/drawing/2014/main" id="{A9EEFBB5-1B62-8B37-A396-83EE67CC19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2554" cy="552554"/>
          </a:xfrm>
          <a:prstGeom prst="rect">
            <a:avLst/>
          </a:prstGeom>
        </p:spPr>
      </p:pic>
    </p:spTree>
    <p:extLst>
      <p:ext uri="{BB962C8B-B14F-4D97-AF65-F5344CB8AC3E}">
        <p14:creationId xmlns:p14="http://schemas.microsoft.com/office/powerpoint/2010/main" val="19294359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Ejemplo de Especificación de Casos de Uso</a:t>
            </a:r>
          </a:p>
        </p:txBody>
      </p:sp>
    </p:spTree>
    <p:extLst>
      <p:ext uri="{BB962C8B-B14F-4D97-AF65-F5344CB8AC3E}">
        <p14:creationId xmlns:p14="http://schemas.microsoft.com/office/powerpoint/2010/main" val="24867366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428210" y="366195"/>
            <a:ext cx="62990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Especificación</a:t>
            </a:r>
            <a:r>
              <a:rPr lang="en-US" sz="1600">
                <a:solidFill>
                  <a:srgbClr val="0070C0"/>
                </a:solidFill>
                <a:latin typeface="IBM Plex Mono" panose="020B0509050203000203" pitchFamily="49" charset="77"/>
                <a:cs typeface="Calibri"/>
              </a:rPr>
              <a:t> de Casos de </a:t>
            </a:r>
            <a:r>
              <a:rPr lang="en-US" sz="1600" err="1">
                <a:solidFill>
                  <a:srgbClr val="0070C0"/>
                </a:solidFill>
                <a:latin typeface="IBM Plex Mono" panose="020B0509050203000203" pitchFamily="49" charset="77"/>
                <a:cs typeface="Calibri"/>
              </a:rPr>
              <a:t>Uso</a:t>
            </a:r>
            <a:endParaRPr lang="en-US" sz="1600">
              <a:solidFill>
                <a:srgbClr val="0070C0"/>
              </a:solidFill>
              <a:latin typeface="IBM Plex Mono" panose="020B0509050203000203" pitchFamily="49" charset="77"/>
              <a:cs typeface="Calibri"/>
            </a:endParaRPr>
          </a:p>
          <a:p>
            <a:pPr algn="ctr"/>
            <a:r>
              <a:rPr lang="en-US" sz="800" err="1">
                <a:latin typeface="IBM Plex Mono" panose="020B0509050203000203" pitchFamily="49" charset="77"/>
                <a:cs typeface="Calibri"/>
              </a:rPr>
              <a:t>Retiro</a:t>
            </a:r>
            <a:r>
              <a:rPr lang="en-US" sz="800">
                <a:latin typeface="IBM Plex Mono" panose="020B0509050203000203" pitchFamily="49" charset="77"/>
                <a:cs typeface="Calibri"/>
              </a:rPr>
              <a:t> de </a:t>
            </a:r>
            <a:r>
              <a:rPr lang="en-US" sz="800" err="1">
                <a:latin typeface="IBM Plex Mono" panose="020B0509050203000203" pitchFamily="49" charset="77"/>
                <a:cs typeface="Calibri"/>
              </a:rPr>
              <a:t>Ahorro</a:t>
            </a:r>
            <a:r>
              <a:rPr lang="en-US" sz="800">
                <a:latin typeface="IBM Plex Mono" panose="020B0509050203000203" pitchFamily="49" charset="77"/>
                <a:cs typeface="Calibri"/>
              </a:rPr>
              <a:t> </a:t>
            </a:r>
            <a:r>
              <a:rPr lang="en-US" sz="800" err="1">
                <a:latin typeface="IBM Plex Mono" panose="020B0509050203000203" pitchFamily="49" charset="77"/>
                <a:cs typeface="Calibri"/>
              </a:rPr>
              <a:t>Voluntario</a:t>
            </a:r>
            <a:r>
              <a:rPr lang="en-US" sz="800">
                <a:latin typeface="IBM Plex Mono" panose="020B0509050203000203" pitchFamily="49" charset="77"/>
                <a:cs typeface="Calibri"/>
              </a:rPr>
              <a:t> de </a:t>
            </a:r>
            <a:r>
              <a:rPr lang="en-US" sz="800" err="1">
                <a:latin typeface="IBM Plex Mono" panose="020B0509050203000203" pitchFamily="49" charset="77"/>
                <a:cs typeface="Calibri"/>
              </a:rPr>
              <a:t>una</a:t>
            </a:r>
            <a:r>
              <a:rPr lang="en-US" sz="800">
                <a:latin typeface="IBM Plex Mono" panose="020B0509050203000203" pitchFamily="49" charset="77"/>
                <a:cs typeface="Calibri"/>
              </a:rPr>
              <a:t> </a:t>
            </a:r>
            <a:r>
              <a:rPr lang="en-US" sz="800" err="1">
                <a:latin typeface="IBM Plex Mono" panose="020B0509050203000203" pitchFamily="49" charset="77"/>
                <a:cs typeface="Calibri"/>
              </a:rPr>
              <a:t>Cuenta</a:t>
            </a:r>
            <a:r>
              <a:rPr lang="en-US" sz="800">
                <a:latin typeface="IBM Plex Mono" panose="020B0509050203000203" pitchFamily="49" charset="77"/>
                <a:cs typeface="Calibri"/>
              </a:rPr>
              <a:t> de AFORE</a:t>
            </a:r>
            <a:endParaRPr lang="en-US" sz="8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3" name="Imagen 2">
            <a:extLst>
              <a:ext uri="{FF2B5EF4-FFF2-40B4-BE49-F238E27FC236}">
                <a16:creationId xmlns:a16="http://schemas.microsoft.com/office/drawing/2014/main" id="{36F314EE-F7CF-D856-1B72-B0D1511F95D4}"/>
              </a:ext>
            </a:extLst>
          </p:cNvPr>
          <p:cNvPicPr>
            <a:picLocks noChangeAspect="1"/>
          </p:cNvPicPr>
          <p:nvPr/>
        </p:nvPicPr>
        <p:blipFill>
          <a:blip r:embed="rId3"/>
          <a:stretch>
            <a:fillRect/>
          </a:stretch>
        </p:blipFill>
        <p:spPr>
          <a:xfrm>
            <a:off x="295743" y="901611"/>
            <a:ext cx="4015575" cy="3759880"/>
          </a:xfrm>
          <a:prstGeom prst="rect">
            <a:avLst/>
          </a:prstGeom>
        </p:spPr>
      </p:pic>
      <p:pic>
        <p:nvPicPr>
          <p:cNvPr id="4" name="Imagen 3">
            <a:extLst>
              <a:ext uri="{FF2B5EF4-FFF2-40B4-BE49-F238E27FC236}">
                <a16:creationId xmlns:a16="http://schemas.microsoft.com/office/drawing/2014/main" id="{9E2E5FA2-8946-12AF-CCF2-C20AC3A21CD2}"/>
              </a:ext>
            </a:extLst>
          </p:cNvPr>
          <p:cNvPicPr>
            <a:picLocks noChangeAspect="1"/>
          </p:cNvPicPr>
          <p:nvPr/>
        </p:nvPicPr>
        <p:blipFill>
          <a:blip r:embed="rId4"/>
          <a:stretch>
            <a:fillRect/>
          </a:stretch>
        </p:blipFill>
        <p:spPr>
          <a:xfrm>
            <a:off x="4832683" y="906435"/>
            <a:ext cx="4013994" cy="3758400"/>
          </a:xfrm>
          <a:prstGeom prst="rect">
            <a:avLst/>
          </a:prstGeom>
        </p:spPr>
      </p:pic>
      <p:pic>
        <p:nvPicPr>
          <p:cNvPr id="7" name="Graphic 14" descr="Badge 5 with solid fill">
            <a:extLst>
              <a:ext uri="{FF2B5EF4-FFF2-40B4-BE49-F238E27FC236}">
                <a16:creationId xmlns:a16="http://schemas.microsoft.com/office/drawing/2014/main" id="{26EF8676-8C48-0BD4-14E6-01B0C44EC5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4691" y="72768"/>
            <a:ext cx="552554" cy="552554"/>
          </a:xfrm>
          <a:prstGeom prst="rect">
            <a:avLst/>
          </a:prstGeom>
        </p:spPr>
      </p:pic>
    </p:spTree>
    <p:extLst>
      <p:ext uri="{BB962C8B-B14F-4D97-AF65-F5344CB8AC3E}">
        <p14:creationId xmlns:p14="http://schemas.microsoft.com/office/powerpoint/2010/main" val="5052730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7" name="Imagen 6">
            <a:extLst>
              <a:ext uri="{FF2B5EF4-FFF2-40B4-BE49-F238E27FC236}">
                <a16:creationId xmlns:a16="http://schemas.microsoft.com/office/drawing/2014/main" id="{8D1E8606-3C48-F558-C4A2-991D2CC2ECF1}"/>
              </a:ext>
            </a:extLst>
          </p:cNvPr>
          <p:cNvPicPr>
            <a:picLocks noChangeAspect="1"/>
          </p:cNvPicPr>
          <p:nvPr/>
        </p:nvPicPr>
        <p:blipFill>
          <a:blip r:embed="rId3"/>
          <a:stretch>
            <a:fillRect/>
          </a:stretch>
        </p:blipFill>
        <p:spPr>
          <a:xfrm>
            <a:off x="297890" y="901611"/>
            <a:ext cx="4013428" cy="3757869"/>
          </a:xfrm>
          <a:prstGeom prst="rect">
            <a:avLst/>
          </a:prstGeom>
        </p:spPr>
      </p:pic>
      <p:pic>
        <p:nvPicPr>
          <p:cNvPr id="8" name="Imagen 7">
            <a:extLst>
              <a:ext uri="{FF2B5EF4-FFF2-40B4-BE49-F238E27FC236}">
                <a16:creationId xmlns:a16="http://schemas.microsoft.com/office/drawing/2014/main" id="{DDC92B46-F6C8-22E5-BC6D-F9BE5844A29B}"/>
              </a:ext>
            </a:extLst>
          </p:cNvPr>
          <p:cNvPicPr>
            <a:picLocks noChangeAspect="1"/>
          </p:cNvPicPr>
          <p:nvPr/>
        </p:nvPicPr>
        <p:blipFill>
          <a:blip r:embed="rId4"/>
          <a:stretch>
            <a:fillRect/>
          </a:stretch>
        </p:blipFill>
        <p:spPr>
          <a:xfrm>
            <a:off x="4832682" y="901611"/>
            <a:ext cx="4013428" cy="3757869"/>
          </a:xfrm>
          <a:prstGeom prst="rect">
            <a:avLst/>
          </a:prstGeom>
        </p:spPr>
      </p:pic>
      <p:sp>
        <p:nvSpPr>
          <p:cNvPr id="9" name="TextBox 10">
            <a:extLst>
              <a:ext uri="{FF2B5EF4-FFF2-40B4-BE49-F238E27FC236}">
                <a16:creationId xmlns:a16="http://schemas.microsoft.com/office/drawing/2014/main" id="{B9A2879E-3185-7DE6-2A75-BC928ECAF89F}"/>
              </a:ext>
            </a:extLst>
          </p:cNvPr>
          <p:cNvSpPr txBox="1"/>
          <p:nvPr/>
        </p:nvSpPr>
        <p:spPr>
          <a:xfrm>
            <a:off x="1428210" y="366195"/>
            <a:ext cx="62990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Especificación</a:t>
            </a:r>
            <a:r>
              <a:rPr lang="en-US" sz="1600">
                <a:solidFill>
                  <a:srgbClr val="0070C0"/>
                </a:solidFill>
                <a:latin typeface="IBM Plex Mono" panose="020B0509050203000203" pitchFamily="49" charset="77"/>
                <a:cs typeface="Calibri"/>
              </a:rPr>
              <a:t> de Casos de </a:t>
            </a:r>
            <a:r>
              <a:rPr lang="en-US" sz="1600" err="1">
                <a:solidFill>
                  <a:srgbClr val="0070C0"/>
                </a:solidFill>
                <a:latin typeface="IBM Plex Mono" panose="020B0509050203000203" pitchFamily="49" charset="77"/>
                <a:cs typeface="Calibri"/>
              </a:rPr>
              <a:t>Uso</a:t>
            </a:r>
            <a:endParaRPr lang="en-US" sz="1600">
              <a:solidFill>
                <a:srgbClr val="0070C0"/>
              </a:solidFill>
              <a:latin typeface="IBM Plex Mono" panose="020B0509050203000203" pitchFamily="49" charset="77"/>
              <a:cs typeface="Calibri"/>
            </a:endParaRPr>
          </a:p>
          <a:p>
            <a:pPr algn="ctr"/>
            <a:r>
              <a:rPr lang="en-US" sz="800" err="1">
                <a:latin typeface="IBM Plex Mono" panose="020B0509050203000203" pitchFamily="49" charset="77"/>
                <a:cs typeface="Calibri"/>
              </a:rPr>
              <a:t>Retiro</a:t>
            </a:r>
            <a:r>
              <a:rPr lang="en-US" sz="800">
                <a:latin typeface="IBM Plex Mono" panose="020B0509050203000203" pitchFamily="49" charset="77"/>
                <a:cs typeface="Calibri"/>
              </a:rPr>
              <a:t> de </a:t>
            </a:r>
            <a:r>
              <a:rPr lang="en-US" sz="800" err="1">
                <a:latin typeface="IBM Plex Mono" panose="020B0509050203000203" pitchFamily="49" charset="77"/>
                <a:cs typeface="Calibri"/>
              </a:rPr>
              <a:t>Ahorro</a:t>
            </a:r>
            <a:r>
              <a:rPr lang="en-US" sz="800">
                <a:latin typeface="IBM Plex Mono" panose="020B0509050203000203" pitchFamily="49" charset="77"/>
                <a:cs typeface="Calibri"/>
              </a:rPr>
              <a:t> </a:t>
            </a:r>
            <a:r>
              <a:rPr lang="en-US" sz="800" err="1">
                <a:latin typeface="IBM Plex Mono" panose="020B0509050203000203" pitchFamily="49" charset="77"/>
                <a:cs typeface="Calibri"/>
              </a:rPr>
              <a:t>Voluntario</a:t>
            </a:r>
            <a:r>
              <a:rPr lang="en-US" sz="800">
                <a:latin typeface="IBM Plex Mono" panose="020B0509050203000203" pitchFamily="49" charset="77"/>
                <a:cs typeface="Calibri"/>
              </a:rPr>
              <a:t> de </a:t>
            </a:r>
            <a:r>
              <a:rPr lang="en-US" sz="800" err="1">
                <a:latin typeface="IBM Plex Mono" panose="020B0509050203000203" pitchFamily="49" charset="77"/>
                <a:cs typeface="Calibri"/>
              </a:rPr>
              <a:t>una</a:t>
            </a:r>
            <a:r>
              <a:rPr lang="en-US" sz="800">
                <a:latin typeface="IBM Plex Mono" panose="020B0509050203000203" pitchFamily="49" charset="77"/>
                <a:cs typeface="Calibri"/>
              </a:rPr>
              <a:t> </a:t>
            </a:r>
            <a:r>
              <a:rPr lang="en-US" sz="800" err="1">
                <a:latin typeface="IBM Plex Mono" panose="020B0509050203000203" pitchFamily="49" charset="77"/>
                <a:cs typeface="Calibri"/>
              </a:rPr>
              <a:t>Cuenta</a:t>
            </a:r>
            <a:r>
              <a:rPr lang="en-US" sz="800">
                <a:latin typeface="IBM Plex Mono" panose="020B0509050203000203" pitchFamily="49" charset="77"/>
                <a:cs typeface="Calibri"/>
              </a:rPr>
              <a:t> de AFORE</a:t>
            </a:r>
            <a:endParaRPr lang="en-US" sz="800">
              <a:latin typeface="IBM Plex Mono" panose="020B0509050203000203" pitchFamily="49" charset="77"/>
            </a:endParaRPr>
          </a:p>
        </p:txBody>
      </p:sp>
      <p:pic>
        <p:nvPicPr>
          <p:cNvPr id="10" name="Graphic 14" descr="Badge 5 with solid fill">
            <a:extLst>
              <a:ext uri="{FF2B5EF4-FFF2-40B4-BE49-F238E27FC236}">
                <a16:creationId xmlns:a16="http://schemas.microsoft.com/office/drawing/2014/main" id="{F2B089CD-E228-D5FA-DC95-D02FEC835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4691" y="72768"/>
            <a:ext cx="552554" cy="552554"/>
          </a:xfrm>
          <a:prstGeom prst="rect">
            <a:avLst/>
          </a:prstGeom>
        </p:spPr>
      </p:pic>
    </p:spTree>
    <p:extLst>
      <p:ext uri="{BB962C8B-B14F-4D97-AF65-F5344CB8AC3E}">
        <p14:creationId xmlns:p14="http://schemas.microsoft.com/office/powerpoint/2010/main" val="30861401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7" name="Imagen 6">
            <a:extLst>
              <a:ext uri="{FF2B5EF4-FFF2-40B4-BE49-F238E27FC236}">
                <a16:creationId xmlns:a16="http://schemas.microsoft.com/office/drawing/2014/main" id="{8D1E8606-3C48-F558-C4A2-991D2CC2ECF1}"/>
              </a:ext>
            </a:extLst>
          </p:cNvPr>
          <p:cNvPicPr>
            <a:picLocks noChangeAspect="1"/>
          </p:cNvPicPr>
          <p:nvPr/>
        </p:nvPicPr>
        <p:blipFill>
          <a:blip r:embed="rId3"/>
          <a:stretch>
            <a:fillRect/>
          </a:stretch>
        </p:blipFill>
        <p:spPr>
          <a:xfrm>
            <a:off x="297890" y="901611"/>
            <a:ext cx="4013428" cy="3757869"/>
          </a:xfrm>
          <a:prstGeom prst="rect">
            <a:avLst/>
          </a:prstGeom>
        </p:spPr>
      </p:pic>
      <p:pic>
        <p:nvPicPr>
          <p:cNvPr id="8" name="Imagen 7">
            <a:extLst>
              <a:ext uri="{FF2B5EF4-FFF2-40B4-BE49-F238E27FC236}">
                <a16:creationId xmlns:a16="http://schemas.microsoft.com/office/drawing/2014/main" id="{DDC92B46-F6C8-22E5-BC6D-F9BE5844A29B}"/>
              </a:ext>
            </a:extLst>
          </p:cNvPr>
          <p:cNvPicPr>
            <a:picLocks noChangeAspect="1"/>
          </p:cNvPicPr>
          <p:nvPr/>
        </p:nvPicPr>
        <p:blipFill>
          <a:blip r:embed="rId4"/>
          <a:stretch>
            <a:fillRect/>
          </a:stretch>
        </p:blipFill>
        <p:spPr>
          <a:xfrm>
            <a:off x="4832682" y="901611"/>
            <a:ext cx="4013428" cy="3757869"/>
          </a:xfrm>
          <a:prstGeom prst="rect">
            <a:avLst/>
          </a:prstGeom>
        </p:spPr>
      </p:pic>
      <p:sp>
        <p:nvSpPr>
          <p:cNvPr id="3" name="TextBox 10">
            <a:extLst>
              <a:ext uri="{FF2B5EF4-FFF2-40B4-BE49-F238E27FC236}">
                <a16:creationId xmlns:a16="http://schemas.microsoft.com/office/drawing/2014/main" id="{2E664201-9955-F3C5-BB7C-58D58D30DCF4}"/>
              </a:ext>
            </a:extLst>
          </p:cNvPr>
          <p:cNvSpPr txBox="1"/>
          <p:nvPr/>
        </p:nvSpPr>
        <p:spPr>
          <a:xfrm>
            <a:off x="1428210" y="366195"/>
            <a:ext cx="62990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Especificación</a:t>
            </a:r>
            <a:r>
              <a:rPr lang="en-US" sz="1600">
                <a:solidFill>
                  <a:srgbClr val="0070C0"/>
                </a:solidFill>
                <a:latin typeface="IBM Plex Mono" panose="020B0509050203000203" pitchFamily="49" charset="77"/>
                <a:cs typeface="Calibri"/>
              </a:rPr>
              <a:t> de Casos de </a:t>
            </a:r>
            <a:r>
              <a:rPr lang="en-US" sz="1600" err="1">
                <a:solidFill>
                  <a:srgbClr val="0070C0"/>
                </a:solidFill>
                <a:latin typeface="IBM Plex Mono" panose="020B0509050203000203" pitchFamily="49" charset="77"/>
                <a:cs typeface="Calibri"/>
              </a:rPr>
              <a:t>Uso</a:t>
            </a:r>
            <a:endParaRPr lang="en-US" sz="1600">
              <a:solidFill>
                <a:srgbClr val="0070C0"/>
              </a:solidFill>
              <a:latin typeface="IBM Plex Mono" panose="020B0509050203000203" pitchFamily="49" charset="77"/>
              <a:cs typeface="Calibri"/>
            </a:endParaRPr>
          </a:p>
          <a:p>
            <a:pPr algn="ctr"/>
            <a:r>
              <a:rPr lang="en-US" sz="800" err="1">
                <a:latin typeface="IBM Plex Mono" panose="020B0509050203000203" pitchFamily="49" charset="77"/>
                <a:cs typeface="Calibri"/>
              </a:rPr>
              <a:t>Retiro</a:t>
            </a:r>
            <a:r>
              <a:rPr lang="en-US" sz="800">
                <a:latin typeface="IBM Plex Mono" panose="020B0509050203000203" pitchFamily="49" charset="77"/>
                <a:cs typeface="Calibri"/>
              </a:rPr>
              <a:t> de </a:t>
            </a:r>
            <a:r>
              <a:rPr lang="en-US" sz="800" err="1">
                <a:latin typeface="IBM Plex Mono" panose="020B0509050203000203" pitchFamily="49" charset="77"/>
                <a:cs typeface="Calibri"/>
              </a:rPr>
              <a:t>Ahorro</a:t>
            </a:r>
            <a:r>
              <a:rPr lang="en-US" sz="800">
                <a:latin typeface="IBM Plex Mono" panose="020B0509050203000203" pitchFamily="49" charset="77"/>
                <a:cs typeface="Calibri"/>
              </a:rPr>
              <a:t> </a:t>
            </a:r>
            <a:r>
              <a:rPr lang="en-US" sz="800" err="1">
                <a:latin typeface="IBM Plex Mono" panose="020B0509050203000203" pitchFamily="49" charset="77"/>
                <a:cs typeface="Calibri"/>
              </a:rPr>
              <a:t>Voluntario</a:t>
            </a:r>
            <a:r>
              <a:rPr lang="en-US" sz="800">
                <a:latin typeface="IBM Plex Mono" panose="020B0509050203000203" pitchFamily="49" charset="77"/>
                <a:cs typeface="Calibri"/>
              </a:rPr>
              <a:t> de </a:t>
            </a:r>
            <a:r>
              <a:rPr lang="en-US" sz="800" err="1">
                <a:latin typeface="IBM Plex Mono" panose="020B0509050203000203" pitchFamily="49" charset="77"/>
                <a:cs typeface="Calibri"/>
              </a:rPr>
              <a:t>una</a:t>
            </a:r>
            <a:r>
              <a:rPr lang="en-US" sz="800">
                <a:latin typeface="IBM Plex Mono" panose="020B0509050203000203" pitchFamily="49" charset="77"/>
                <a:cs typeface="Calibri"/>
              </a:rPr>
              <a:t> </a:t>
            </a:r>
            <a:r>
              <a:rPr lang="en-US" sz="800" err="1">
                <a:latin typeface="IBM Plex Mono" panose="020B0509050203000203" pitchFamily="49" charset="77"/>
                <a:cs typeface="Calibri"/>
              </a:rPr>
              <a:t>Cuenta</a:t>
            </a:r>
            <a:r>
              <a:rPr lang="en-US" sz="800">
                <a:latin typeface="IBM Plex Mono" panose="020B0509050203000203" pitchFamily="49" charset="77"/>
                <a:cs typeface="Calibri"/>
              </a:rPr>
              <a:t> de AFORE</a:t>
            </a:r>
            <a:endParaRPr lang="en-US" sz="800">
              <a:latin typeface="IBM Plex Mono" panose="020B0509050203000203" pitchFamily="49" charset="77"/>
            </a:endParaRPr>
          </a:p>
        </p:txBody>
      </p:sp>
      <p:pic>
        <p:nvPicPr>
          <p:cNvPr id="4" name="Graphic 14" descr="Badge 5 with solid fill">
            <a:extLst>
              <a:ext uri="{FF2B5EF4-FFF2-40B4-BE49-F238E27FC236}">
                <a16:creationId xmlns:a16="http://schemas.microsoft.com/office/drawing/2014/main" id="{55E4EDFA-5431-E174-DE98-E5B67B6C01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4691" y="72768"/>
            <a:ext cx="552554" cy="552554"/>
          </a:xfrm>
          <a:prstGeom prst="rect">
            <a:avLst/>
          </a:prstGeom>
        </p:spPr>
      </p:pic>
    </p:spTree>
    <p:extLst>
      <p:ext uri="{BB962C8B-B14F-4D97-AF65-F5344CB8AC3E}">
        <p14:creationId xmlns:p14="http://schemas.microsoft.com/office/powerpoint/2010/main" val="275695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Habilidades</a:t>
            </a:r>
            <a:r>
              <a:rPr lang="en-US" sz="1600">
                <a:solidFill>
                  <a:srgbClr val="0070C0"/>
                </a:solidFill>
                <a:latin typeface="IBM Plex Mono" panose="020B0509050203000203" pitchFamily="49" charset="77"/>
                <a:cs typeface="Calibri"/>
              </a:rPr>
              <a:t> que </a:t>
            </a:r>
            <a:r>
              <a:rPr lang="en-US" sz="1600" err="1">
                <a:solidFill>
                  <a:srgbClr val="0070C0"/>
                </a:solidFill>
                <a:latin typeface="IBM Plex Mono" panose="020B0509050203000203" pitchFamily="49" charset="77"/>
                <a:cs typeface="Calibri"/>
              </a:rPr>
              <a:t>debe</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tener</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el</a:t>
            </a:r>
            <a:r>
              <a:rPr lang="en-US" sz="1600">
                <a:solidFill>
                  <a:srgbClr val="0070C0"/>
                </a:solidFill>
                <a:latin typeface="IBM Plex Mono" panose="020B0509050203000203" pitchFamily="49" charset="77"/>
                <a:cs typeface="Calibri"/>
              </a:rPr>
              <a:t> Business Analyst</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309087" y="909756"/>
            <a:ext cx="8552620" cy="2246769"/>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rgbClr val="0070C0"/>
                </a:solidFill>
                <a:latin typeface="IBM Plex Mono" panose="020B0509050203000203" pitchFamily="49" charset="77"/>
                <a:cs typeface="Calibri"/>
              </a:rPr>
              <a:t>Habilidades Interpersonales</a:t>
            </a:r>
          </a:p>
          <a:p>
            <a:pPr algn="just"/>
            <a:endParaRPr lang="es-MX" sz="1000">
              <a:solidFill>
                <a:srgbClr val="0070C0"/>
              </a:solidFill>
              <a:latin typeface="IBM Plex Mono" panose="020B0509050203000203" pitchFamily="49" charset="77"/>
              <a:cs typeface="Calibri"/>
            </a:endParaRPr>
          </a:p>
          <a:p>
            <a:pPr algn="just"/>
            <a:r>
              <a:rPr lang="es-MX" sz="1000" b="0" i="0">
                <a:solidFill>
                  <a:schemeClr val="tx1"/>
                </a:solidFill>
                <a:effectLst/>
                <a:latin typeface="IBM Plex Mono" panose="020B0509050203000203" pitchFamily="49" charset="77"/>
              </a:rPr>
              <a:t>Los analistas de negocios deben ser capaces de trabajar eficazmente con otros. Esto les permite construir relaciones, colaborar con equipos y obtener el apoyo de las partes interesadas.</a:t>
            </a:r>
            <a:br>
              <a:rPr lang="es-MX" sz="1000">
                <a:solidFill>
                  <a:schemeClr val="tx1"/>
                </a:solidFill>
                <a:latin typeface="IBM Plex Mono" panose="020B0509050203000203" pitchFamily="49" charset="77"/>
              </a:rPr>
            </a:br>
            <a:endParaRPr lang="es-MX" sz="1000">
              <a:solidFill>
                <a:schemeClr val="tx1"/>
              </a:solidFill>
              <a:effectLst/>
              <a:latin typeface="IBM Plex Mono" panose="020B0509050203000203" pitchFamily="49" charset="77"/>
            </a:endParaRPr>
          </a:p>
          <a:p>
            <a:pPr algn="just"/>
            <a:r>
              <a:rPr lang="es-MX" sz="1000">
                <a:solidFill>
                  <a:srgbClr val="0070C0"/>
                </a:solidFill>
                <a:latin typeface="IBM Plex Mono" panose="020B0509050203000203" pitchFamily="49" charset="77"/>
                <a:cs typeface="Calibri"/>
              </a:rPr>
              <a:t>Habilidades de Gestión de Proyectos</a:t>
            </a:r>
          </a:p>
          <a:p>
            <a:pPr algn="just"/>
            <a:endParaRPr lang="es-MX" sz="1000">
              <a:solidFill>
                <a:srgbClr val="0070C0"/>
              </a:solidFill>
              <a:latin typeface="IBM Plex Mono" panose="020B0509050203000203" pitchFamily="49" charset="77"/>
              <a:cs typeface="Calibri"/>
            </a:endParaRPr>
          </a:p>
          <a:p>
            <a:pPr algn="just"/>
            <a:r>
              <a:rPr lang="es-MX" sz="1000" b="0" i="0">
                <a:solidFill>
                  <a:schemeClr val="tx1"/>
                </a:solidFill>
                <a:effectLst/>
                <a:latin typeface="IBM Plex Mono" panose="020B0509050203000203" pitchFamily="49" charset="77"/>
              </a:rPr>
              <a:t>Los analistas de negocios suelen ser responsables de la gestión de proyectos de transformación empresarial. Esto les requiere habilidades de planificación, organización y ejecución.</a:t>
            </a:r>
            <a:endParaRPr lang="es-MX" sz="1000">
              <a:solidFill>
                <a:schemeClr val="tx1"/>
              </a:solidFill>
              <a:effectLst/>
              <a:latin typeface="IBM Plex Mono" panose="020B0509050203000203" pitchFamily="49" charset="77"/>
            </a:endParaRPr>
          </a:p>
          <a:p>
            <a:pPr algn="just"/>
            <a:endParaRPr lang="es-MX" sz="1000">
              <a:solidFill>
                <a:schemeClr val="tx1"/>
              </a:solidFill>
              <a:effectLst/>
              <a:latin typeface="IBM Plex Mono" panose="020B0509050203000203" pitchFamily="49" charset="77"/>
            </a:endParaRPr>
          </a:p>
          <a:p>
            <a:pPr algn="just"/>
            <a:r>
              <a:rPr lang="es-MX" sz="1000">
                <a:solidFill>
                  <a:srgbClr val="0070C0"/>
                </a:solidFill>
                <a:latin typeface="IBM Plex Mono" panose="020B0509050203000203" pitchFamily="49" charset="77"/>
                <a:cs typeface="Calibri"/>
              </a:rPr>
              <a:t>Habilidades de Aprendizaje Continuo</a:t>
            </a:r>
          </a:p>
          <a:p>
            <a:pPr algn="just"/>
            <a:endParaRPr lang="es-MX" sz="1000">
              <a:solidFill>
                <a:srgbClr val="0070C0"/>
              </a:solidFill>
              <a:latin typeface="IBM Plex Mono" panose="020B0509050203000203" pitchFamily="49" charset="77"/>
              <a:cs typeface="Calibri"/>
            </a:endParaRPr>
          </a:p>
          <a:p>
            <a:pPr algn="just"/>
            <a:r>
              <a:rPr lang="es-MX" sz="1000" b="0" i="0">
                <a:solidFill>
                  <a:schemeClr val="tx1"/>
                </a:solidFill>
                <a:effectLst/>
                <a:latin typeface="IBM Plex Mono" panose="020B0509050203000203" pitchFamily="49" charset="77"/>
              </a:rPr>
              <a:t>El campo de la tecnología está en constante cambio. Los analistas de negocios deben estar dispuestos a aprender nuevas habilidades y conocimientos para mantenerse actualizados.</a:t>
            </a:r>
          </a:p>
        </p:txBody>
      </p:sp>
      <p:pic>
        <p:nvPicPr>
          <p:cNvPr id="18" name="Graphic 17" descr="Badge 1 with solid fill">
            <a:extLst>
              <a:ext uri="{FF2B5EF4-FFF2-40B4-BE49-F238E27FC236}">
                <a16:creationId xmlns:a16="http://schemas.microsoft.com/office/drawing/2014/main" id="{291C99B8-8E00-0CED-4044-FF3A1585B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3660" y="65716"/>
            <a:ext cx="538047" cy="551986"/>
          </a:xfrm>
          <a:prstGeom prst="rect">
            <a:avLst/>
          </a:prstGeom>
        </p:spPr>
      </p:pic>
      <p:sp>
        <p:nvSpPr>
          <p:cNvPr id="5" name="Marcador de pie de página 2">
            <a:extLst>
              <a:ext uri="{FF2B5EF4-FFF2-40B4-BE49-F238E27FC236}">
                <a16:creationId xmlns:a16="http://schemas.microsoft.com/office/drawing/2014/main" id="{F2C33988-3A6E-072A-BE31-30DC599DBAB1}"/>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8" name="Imagen 7">
            <a:extLst>
              <a:ext uri="{FF2B5EF4-FFF2-40B4-BE49-F238E27FC236}">
                <a16:creationId xmlns:a16="http://schemas.microsoft.com/office/drawing/2014/main" id="{C97C99A6-BBE0-6741-C768-EA632FF114A9}"/>
              </a:ext>
            </a:extLst>
          </p:cNvPr>
          <p:cNvPicPr>
            <a:picLocks noChangeAspect="1"/>
          </p:cNvPicPr>
          <p:nvPr/>
        </p:nvPicPr>
        <p:blipFill>
          <a:blip r:embed="rId4"/>
          <a:stretch>
            <a:fillRect/>
          </a:stretch>
        </p:blipFill>
        <p:spPr>
          <a:xfrm>
            <a:off x="8351052" y="4781861"/>
            <a:ext cx="682903" cy="273844"/>
          </a:xfrm>
          <a:prstGeom prst="rect">
            <a:avLst/>
          </a:prstGeom>
        </p:spPr>
      </p:pic>
    </p:spTree>
    <p:extLst>
      <p:ext uri="{BB962C8B-B14F-4D97-AF65-F5344CB8AC3E}">
        <p14:creationId xmlns:p14="http://schemas.microsoft.com/office/powerpoint/2010/main" val="16105680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3" name="Imagen 2">
            <a:extLst>
              <a:ext uri="{FF2B5EF4-FFF2-40B4-BE49-F238E27FC236}">
                <a16:creationId xmlns:a16="http://schemas.microsoft.com/office/drawing/2014/main" id="{3F78E3CE-0C94-32B4-43A8-0982D1340E4C}"/>
              </a:ext>
            </a:extLst>
          </p:cNvPr>
          <p:cNvPicPr>
            <a:picLocks noChangeAspect="1"/>
          </p:cNvPicPr>
          <p:nvPr/>
        </p:nvPicPr>
        <p:blipFill>
          <a:blip r:embed="rId3"/>
          <a:stretch>
            <a:fillRect/>
          </a:stretch>
        </p:blipFill>
        <p:spPr>
          <a:xfrm>
            <a:off x="2565286" y="897452"/>
            <a:ext cx="4013428" cy="3757869"/>
          </a:xfrm>
          <a:prstGeom prst="rect">
            <a:avLst/>
          </a:prstGeom>
        </p:spPr>
      </p:pic>
      <p:sp>
        <p:nvSpPr>
          <p:cNvPr id="4" name="TextBox 10">
            <a:extLst>
              <a:ext uri="{FF2B5EF4-FFF2-40B4-BE49-F238E27FC236}">
                <a16:creationId xmlns:a16="http://schemas.microsoft.com/office/drawing/2014/main" id="{A4ED429E-32A9-BD45-5798-D0313CEEBEF5}"/>
              </a:ext>
            </a:extLst>
          </p:cNvPr>
          <p:cNvSpPr txBox="1"/>
          <p:nvPr/>
        </p:nvSpPr>
        <p:spPr>
          <a:xfrm>
            <a:off x="1428210" y="366195"/>
            <a:ext cx="62990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Especificación</a:t>
            </a:r>
            <a:r>
              <a:rPr lang="en-US" sz="1600">
                <a:solidFill>
                  <a:srgbClr val="0070C0"/>
                </a:solidFill>
                <a:latin typeface="IBM Plex Mono" panose="020B0509050203000203" pitchFamily="49" charset="77"/>
                <a:cs typeface="Calibri"/>
              </a:rPr>
              <a:t> de Casos de </a:t>
            </a:r>
            <a:r>
              <a:rPr lang="en-US" sz="1600" err="1">
                <a:solidFill>
                  <a:srgbClr val="0070C0"/>
                </a:solidFill>
                <a:latin typeface="IBM Plex Mono" panose="020B0509050203000203" pitchFamily="49" charset="77"/>
                <a:cs typeface="Calibri"/>
              </a:rPr>
              <a:t>Uso</a:t>
            </a:r>
            <a:endParaRPr lang="en-US" sz="1600">
              <a:solidFill>
                <a:srgbClr val="0070C0"/>
              </a:solidFill>
              <a:latin typeface="IBM Plex Mono" panose="020B0509050203000203" pitchFamily="49" charset="77"/>
              <a:cs typeface="Calibri"/>
            </a:endParaRPr>
          </a:p>
          <a:p>
            <a:pPr algn="ctr"/>
            <a:r>
              <a:rPr lang="en-US" sz="800" err="1">
                <a:latin typeface="IBM Plex Mono" panose="020B0509050203000203" pitchFamily="49" charset="77"/>
                <a:cs typeface="Calibri"/>
              </a:rPr>
              <a:t>Retiro</a:t>
            </a:r>
            <a:r>
              <a:rPr lang="en-US" sz="800">
                <a:latin typeface="IBM Plex Mono" panose="020B0509050203000203" pitchFamily="49" charset="77"/>
                <a:cs typeface="Calibri"/>
              </a:rPr>
              <a:t> de </a:t>
            </a:r>
            <a:r>
              <a:rPr lang="en-US" sz="800" err="1">
                <a:latin typeface="IBM Plex Mono" panose="020B0509050203000203" pitchFamily="49" charset="77"/>
                <a:cs typeface="Calibri"/>
              </a:rPr>
              <a:t>Ahorro</a:t>
            </a:r>
            <a:r>
              <a:rPr lang="en-US" sz="800">
                <a:latin typeface="IBM Plex Mono" panose="020B0509050203000203" pitchFamily="49" charset="77"/>
                <a:cs typeface="Calibri"/>
              </a:rPr>
              <a:t> </a:t>
            </a:r>
            <a:r>
              <a:rPr lang="en-US" sz="800" err="1">
                <a:latin typeface="IBM Plex Mono" panose="020B0509050203000203" pitchFamily="49" charset="77"/>
                <a:cs typeface="Calibri"/>
              </a:rPr>
              <a:t>Voluntario</a:t>
            </a:r>
            <a:r>
              <a:rPr lang="en-US" sz="800">
                <a:latin typeface="IBM Plex Mono" panose="020B0509050203000203" pitchFamily="49" charset="77"/>
                <a:cs typeface="Calibri"/>
              </a:rPr>
              <a:t> de </a:t>
            </a:r>
            <a:r>
              <a:rPr lang="en-US" sz="800" err="1">
                <a:latin typeface="IBM Plex Mono" panose="020B0509050203000203" pitchFamily="49" charset="77"/>
                <a:cs typeface="Calibri"/>
              </a:rPr>
              <a:t>una</a:t>
            </a:r>
            <a:r>
              <a:rPr lang="en-US" sz="800">
                <a:latin typeface="IBM Plex Mono" panose="020B0509050203000203" pitchFamily="49" charset="77"/>
                <a:cs typeface="Calibri"/>
              </a:rPr>
              <a:t> </a:t>
            </a:r>
            <a:r>
              <a:rPr lang="en-US" sz="800" err="1">
                <a:latin typeface="IBM Plex Mono" panose="020B0509050203000203" pitchFamily="49" charset="77"/>
                <a:cs typeface="Calibri"/>
              </a:rPr>
              <a:t>Cuenta</a:t>
            </a:r>
            <a:r>
              <a:rPr lang="en-US" sz="800">
                <a:latin typeface="IBM Plex Mono" panose="020B0509050203000203" pitchFamily="49" charset="77"/>
                <a:cs typeface="Calibri"/>
              </a:rPr>
              <a:t> de AFORE</a:t>
            </a:r>
            <a:endParaRPr lang="en-US" sz="800">
              <a:latin typeface="IBM Plex Mono" panose="020B0509050203000203" pitchFamily="49" charset="77"/>
            </a:endParaRPr>
          </a:p>
        </p:txBody>
      </p:sp>
      <p:pic>
        <p:nvPicPr>
          <p:cNvPr id="9" name="Graphic 14" descr="Badge 5 with solid fill">
            <a:extLst>
              <a:ext uri="{FF2B5EF4-FFF2-40B4-BE49-F238E27FC236}">
                <a16:creationId xmlns:a16="http://schemas.microsoft.com/office/drawing/2014/main" id="{FF600237-A546-CE77-80FE-AB65C369A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72768"/>
            <a:ext cx="552554" cy="552554"/>
          </a:xfrm>
          <a:prstGeom prst="rect">
            <a:avLst/>
          </a:prstGeom>
        </p:spPr>
      </p:pic>
    </p:spTree>
    <p:extLst>
      <p:ext uri="{BB962C8B-B14F-4D97-AF65-F5344CB8AC3E}">
        <p14:creationId xmlns:p14="http://schemas.microsoft.com/office/powerpoint/2010/main" val="41288679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#10</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70788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chemeClr val="tx1"/>
                </a:solidFill>
                <a:latin typeface="IBM Plex Mono" panose="020B0509050203000203" pitchFamily="49" charset="77"/>
              </a:rPr>
              <a:t>De acuerdo con la funcionalidad diseñada en el Diagrama de Casos de Uso:</a:t>
            </a:r>
            <a:endParaRPr lang="es-MX" sz="1000" b="0" i="0">
              <a:solidFill>
                <a:schemeClr val="tx1"/>
              </a:solidFill>
              <a:effectLst/>
              <a:latin typeface="IBM Plex Mono" panose="020B0509050203000203" pitchFamily="49" charset="77"/>
            </a:endParaRP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Desarrollar la Especificación de los Casos de Uso.</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Establecer la trazabalidad con los Requisitos Funcionales y Reglas de Negocio descritas en la Matriz de Requisitos.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2" name="Pentágono 1">
            <a:extLst>
              <a:ext uri="{FF2B5EF4-FFF2-40B4-BE49-F238E27FC236}">
                <a16:creationId xmlns:a16="http://schemas.microsoft.com/office/drawing/2014/main" id="{7DD2C010-7CA2-7CA0-8EBA-3E22CA4F55D0}"/>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Graphic 14" descr="Badge 5 with solid fill">
            <a:extLst>
              <a:ext uri="{FF2B5EF4-FFF2-40B4-BE49-F238E27FC236}">
                <a16:creationId xmlns:a16="http://schemas.microsoft.com/office/drawing/2014/main" id="{1789B1E2-E610-927E-B79A-6F2FB7F8CD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4691" y="72768"/>
            <a:ext cx="552554" cy="552554"/>
          </a:xfrm>
          <a:prstGeom prst="rect">
            <a:avLst/>
          </a:prstGeom>
        </p:spPr>
      </p:pic>
    </p:spTree>
    <p:extLst>
      <p:ext uri="{BB962C8B-B14F-4D97-AF65-F5344CB8AC3E}">
        <p14:creationId xmlns:p14="http://schemas.microsoft.com/office/powerpoint/2010/main" val="31870809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57" name="Arc 2056">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506729" y="581887"/>
            <a:ext cx="2240924"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669612" y="1027628"/>
            <a:ext cx="3319164" cy="17907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2400">
                <a:solidFill>
                  <a:srgbClr val="FFFFFF"/>
                </a:solidFill>
                <a:latin typeface="IBM Plex Mono" panose="020B0509050203000203" pitchFamily="49" charset="77"/>
                <a:ea typeface="+mj-ea"/>
                <a:cs typeface="+mj-cs"/>
              </a:rPr>
              <a:t>Business Analyst </a:t>
            </a:r>
            <a:r>
              <a:rPr lang="en-US" sz="2400" err="1">
                <a:solidFill>
                  <a:srgbClr val="FFFFFF"/>
                </a:solidFill>
                <a:latin typeface="IBM Plex Mono" panose="020B0509050203000203" pitchFamily="49" charset="77"/>
                <a:ea typeface="+mj-ea"/>
                <a:cs typeface="+mj-cs"/>
              </a:rPr>
              <a:t>en</a:t>
            </a:r>
            <a:r>
              <a:rPr lang="en-US" sz="2400">
                <a:solidFill>
                  <a:srgbClr val="FFFFFF"/>
                </a:solidFill>
                <a:latin typeface="IBM Plex Mono" panose="020B0509050203000203" pitchFamily="49" charset="77"/>
                <a:ea typeface="+mj-ea"/>
                <a:cs typeface="+mj-cs"/>
              </a:rPr>
              <a:t> </a:t>
            </a:r>
            <a:r>
              <a:rPr lang="en-US" sz="2400" err="1">
                <a:solidFill>
                  <a:srgbClr val="FFFFFF"/>
                </a:solidFill>
                <a:latin typeface="IBM Plex Mono" panose="020B0509050203000203" pitchFamily="49" charset="77"/>
                <a:ea typeface="+mj-ea"/>
                <a:cs typeface="+mj-cs"/>
              </a:rPr>
              <a:t>el</a:t>
            </a:r>
            <a:r>
              <a:rPr lang="en-US" sz="2400">
                <a:solidFill>
                  <a:srgbClr val="FFFFFF"/>
                </a:solidFill>
                <a:latin typeface="IBM Plex Mono" panose="020B0509050203000203" pitchFamily="49" charset="77"/>
                <a:ea typeface="+mj-ea"/>
                <a:cs typeface="+mj-cs"/>
              </a:rPr>
              <a:t> Marco Agile</a:t>
            </a:r>
          </a:p>
        </p:txBody>
      </p:sp>
      <p:sp>
        <p:nvSpPr>
          <p:cNvPr id="2059" name="Oval 2058">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1982" y="1597567"/>
            <a:ext cx="343368" cy="3340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61" name="Freeform: Shape 2060">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0404" y="2337054"/>
            <a:ext cx="3283596" cy="2806446"/>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3" name="Freeform: Shape 2062">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4798" y="0"/>
            <a:ext cx="3156358" cy="275871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5" descr="Badge 6 with solid fill">
            <a:extLst>
              <a:ext uri="{FF2B5EF4-FFF2-40B4-BE49-F238E27FC236}">
                <a16:creationId xmlns:a16="http://schemas.microsoft.com/office/drawing/2014/main" id="{AEF48BE4-3FD7-51A7-EF6F-1FC4E81864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6964" y="202635"/>
            <a:ext cx="2032025" cy="2032025"/>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2050" name="Picture 2" descr="Scrum Team Images – Browse 9,621 Stock Photos, Vectors, and Video | Adobe  Stock">
            <a:extLst>
              <a:ext uri="{FF2B5EF4-FFF2-40B4-BE49-F238E27FC236}">
                <a16:creationId xmlns:a16="http://schemas.microsoft.com/office/drawing/2014/main" id="{3DEFD652-B85F-ED2F-0844-93041B7350F1}"/>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586709" y="3152762"/>
            <a:ext cx="2174431" cy="1445996"/>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227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c 12">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506729" y="581887"/>
            <a:ext cx="2240924"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669612" y="1027628"/>
            <a:ext cx="3319164" cy="17907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2400" err="1">
                <a:solidFill>
                  <a:srgbClr val="FFFFFF"/>
                </a:solidFill>
                <a:latin typeface="IBM Plex Mono" panose="020B0509050203000203" pitchFamily="49" charset="77"/>
                <a:ea typeface="+mj-ea"/>
                <a:cs typeface="+mj-cs"/>
              </a:rPr>
              <a:t>Comunicación</a:t>
            </a:r>
            <a:r>
              <a:rPr lang="en-US" sz="2400">
                <a:solidFill>
                  <a:srgbClr val="FFFFFF"/>
                </a:solidFill>
                <a:latin typeface="IBM Plex Mono" panose="020B0509050203000203" pitchFamily="49" charset="77"/>
                <a:ea typeface="+mj-ea"/>
                <a:cs typeface="+mj-cs"/>
              </a:rPr>
              <a:t> con Stakeholders</a:t>
            </a:r>
          </a:p>
        </p:txBody>
      </p:sp>
      <p:sp>
        <p:nvSpPr>
          <p:cNvPr id="15" name="Oval 14">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1982" y="1597567"/>
            <a:ext cx="343368" cy="3340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0404" y="2337054"/>
            <a:ext cx="3283596" cy="2806446"/>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4798" y="0"/>
            <a:ext cx="3156358" cy="275871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6" descr="Badge 7 with solid fill">
            <a:extLst>
              <a:ext uri="{FF2B5EF4-FFF2-40B4-BE49-F238E27FC236}">
                <a16:creationId xmlns:a16="http://schemas.microsoft.com/office/drawing/2014/main" id="{53322482-838F-D05E-318E-AAD493636C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6964" y="202635"/>
            <a:ext cx="2032025" cy="2032025"/>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1028" name="Picture 4" descr="Comunicación Interna, un caso práctico - TAAF">
            <a:extLst>
              <a:ext uri="{FF2B5EF4-FFF2-40B4-BE49-F238E27FC236}">
                <a16:creationId xmlns:a16="http://schemas.microsoft.com/office/drawing/2014/main" id="{F9B2660D-7E1E-30FB-B655-8CBCC331D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667" y="3161706"/>
            <a:ext cx="2625972" cy="1578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1728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707886"/>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Técnicas de Comunicación Efectivas para interactuar con Stakeholders</a:t>
            </a:r>
          </a:p>
        </p:txBody>
      </p:sp>
    </p:spTree>
    <p:extLst>
      <p:ext uri="{BB962C8B-B14F-4D97-AF65-F5344CB8AC3E}">
        <p14:creationId xmlns:p14="http://schemas.microsoft.com/office/powerpoint/2010/main" val="39610360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391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¿Quiénes son los Stakeholders y qué tan importantes son para un proyecto?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23409642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70C0"/>
                </a:solidFill>
                <a:latin typeface="IBM Plex Mono" panose="020B0509050203000203" pitchFamily="49" charset="77"/>
                <a:cs typeface="Calibri"/>
              </a:rPr>
              <a:t>Stakeholders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862322"/>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Un stakeholder (parte interesada), es un individuo o grupo que tiene interés en una empresa, organización, proyecto o cualquier actividad y se puede ver afectado por sus decisiones o resultados.  Los stakeholders pueden ser internos o externos.</a:t>
            </a:r>
          </a:p>
          <a:p>
            <a:pPr algn="just"/>
            <a:endParaRPr lang="es-MX" sz="1000" b="1"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Stakeholders internos: </a:t>
            </a:r>
            <a:r>
              <a:rPr lang="es-MX" sz="1000">
                <a:solidFill>
                  <a:schemeClr val="tx1"/>
                </a:solidFill>
                <a:latin typeface="IBM Plex Mono" panose="020B0509050203000203" pitchFamily="49" charset="77"/>
              </a:rPr>
              <a:t>Son aquellas personas que trabajan dentro de la organización y su trabajo contribuye directamente a su funcionamiento, por ejemplo:</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Empleados</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Accionistas</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Directivos</a:t>
            </a:r>
          </a:p>
          <a:p>
            <a:pPr marL="457200" lvl="1"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Stakeholders externos: </a:t>
            </a:r>
            <a:r>
              <a:rPr lang="es-MX" sz="1000">
                <a:solidFill>
                  <a:schemeClr val="tx1"/>
                </a:solidFill>
                <a:latin typeface="IBM Plex Mono" panose="020B0509050203000203" pitchFamily="49" charset="77"/>
              </a:rPr>
              <a:t>Son aquellos que están fuera de la organización, pero tienen interés en sus actividades o decisiones, por ejemplo:</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Clientes</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Proveedores</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Gobierno</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Comunidad local</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Inversores</a:t>
            </a:r>
          </a:p>
          <a:p>
            <a:pPr algn="just"/>
            <a:endParaRPr lang="es-MX" sz="1000" b="1"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1932067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Técnicas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Comunicación</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Efectiva</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862322"/>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La comunicación efectiva con los stakeholders es crucial para el éxito de cualquier organización o proyecto.  Establecer una comunicación clara, abierta y honesta con las partes interesadas puede generar confianza, fomentar la colaboración y contribuir a la consecución de objetivos comunes.</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A continuación, se presentan algunas técnicas de comunicación efectivas para interactuar con stakeholders:</a:t>
            </a:r>
          </a:p>
          <a:p>
            <a:pPr algn="just"/>
            <a:endParaRPr lang="es-MX" sz="1000" b="1" i="0">
              <a:solidFill>
                <a:schemeClr val="tx1"/>
              </a:solidFill>
              <a:effectLst/>
              <a:latin typeface="IBM Plex Mono" panose="020B0509050203000203" pitchFamily="49" charset="77"/>
            </a:endParaRPr>
          </a:p>
          <a:p>
            <a:pPr marL="228600" indent="-228600" algn="just">
              <a:buAutoNum type="arabicPeriod"/>
            </a:pPr>
            <a:r>
              <a:rPr lang="es-MX" sz="1000">
                <a:solidFill>
                  <a:srgbClr val="0070C0"/>
                </a:solidFill>
                <a:latin typeface="IBM Plex Mono" panose="020B0509050203000203" pitchFamily="49" charset="77"/>
              </a:rPr>
              <a:t>Identificar a los stakeholders:</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El primer paso es identificar a todos los stakeholders relevantes, tanto internos como externos. Esto puede incluir empleados, clientes, proveedores, inversores, comunidades locales, etc.</a:t>
            </a:r>
          </a:p>
          <a:p>
            <a:pPr marL="171450" indent="-171450" algn="just">
              <a:buFont typeface="Wingdings" pitchFamily="2" charset="2"/>
              <a:buChar char="Ø"/>
            </a:pPr>
            <a:r>
              <a:rPr lang="es-MX" sz="1000">
                <a:solidFill>
                  <a:schemeClr val="tx1"/>
                </a:solidFill>
                <a:latin typeface="IBM Plex Mono" panose="020B0509050203000203" pitchFamily="49" charset="77"/>
              </a:rPr>
              <a:t>Es importante comprender las diferentes necesidades, intereses y expectativas de cada stakeholder.</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rPr>
              <a:t>2. Establecer canales de comunicación:</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Crear canales de comunicación abiertos y accesibles para que los stakeholders puedan comunicarse con la organización.</a:t>
            </a:r>
          </a:p>
          <a:p>
            <a:pPr marL="171450" indent="-171450" algn="just">
              <a:buFont typeface="Wingdings" pitchFamily="2" charset="2"/>
              <a:buChar char="Ø"/>
            </a:pPr>
            <a:r>
              <a:rPr lang="es-MX" sz="1000">
                <a:solidFill>
                  <a:schemeClr val="tx1"/>
                </a:solidFill>
                <a:latin typeface="IBM Plex Mono" panose="020B0509050203000203" pitchFamily="49" charset="77"/>
              </a:rPr>
              <a:t>Esto puede incluir correo electrónico, teléfono, sesiones virtuales o presenciales, etc.</a:t>
            </a:r>
          </a:p>
          <a:p>
            <a:pPr marL="171450" indent="-171450" algn="just">
              <a:buFont typeface="Wingdings" pitchFamily="2" charset="2"/>
              <a:buChar char="Ø"/>
            </a:pPr>
            <a:r>
              <a:rPr lang="es-MX" sz="1000">
                <a:solidFill>
                  <a:schemeClr val="tx1"/>
                </a:solidFill>
                <a:latin typeface="IBM Plex Mono" panose="020B0509050203000203" pitchFamily="49" charset="77"/>
              </a:rPr>
              <a:t>Es importante que los stakeholders sepan cómo y dónde pueden obtener información y expresar sus opiniones.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5614232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862322"/>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rgbClr val="0070C0"/>
                </a:solidFill>
                <a:latin typeface="IBM Plex Mono" panose="020B0509050203000203" pitchFamily="49" charset="77"/>
              </a:rPr>
              <a:t>3. Ser proactivo y transparente:</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Compartir información de manera proactiva y regular con los stakeholders, incluso cuando las noticias no sean buenas.</a:t>
            </a:r>
          </a:p>
          <a:p>
            <a:pPr marL="171450" indent="-171450" algn="just">
              <a:buFont typeface="Wingdings" pitchFamily="2" charset="2"/>
              <a:buChar char="Ø"/>
            </a:pPr>
            <a:r>
              <a:rPr lang="es-MX" sz="1000">
                <a:solidFill>
                  <a:schemeClr val="tx1"/>
                </a:solidFill>
                <a:latin typeface="IBM Plex Mono" panose="020B0509050203000203" pitchFamily="49" charset="77"/>
              </a:rPr>
              <a:t>Ser transparente sobre las decisiones que se toman y las razones detrás de ellas.</a:t>
            </a:r>
          </a:p>
          <a:p>
            <a:pPr marL="171450" indent="-171450" algn="just">
              <a:buFont typeface="Wingdings" pitchFamily="2" charset="2"/>
              <a:buChar char="Ø"/>
            </a:pPr>
            <a:r>
              <a:rPr lang="es-MX" sz="1000">
                <a:solidFill>
                  <a:schemeClr val="tx1"/>
                </a:solidFill>
                <a:latin typeface="IBM Plex Mono" panose="020B0509050203000203" pitchFamily="49" charset="77"/>
              </a:rPr>
              <a:t>Evitar sorpresas y construir confianza a través de la transparencia.</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rPr>
              <a:t>4. Escuchar activamente:</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Prestar atención a lo que los stakeholders tienen que decir, tanto verbal como no verbalmente.</a:t>
            </a:r>
          </a:p>
          <a:p>
            <a:pPr marL="171450" indent="-171450" algn="just">
              <a:buFont typeface="Wingdings" pitchFamily="2" charset="2"/>
              <a:buChar char="Ø"/>
            </a:pPr>
            <a:r>
              <a:rPr lang="es-MX" sz="1000">
                <a:solidFill>
                  <a:schemeClr val="tx1"/>
                </a:solidFill>
                <a:latin typeface="IBM Plex Mono" panose="020B0509050203000203" pitchFamily="49" charset="77"/>
              </a:rPr>
              <a:t>Hacer preguntas para comprender mejor sus puntos de vista y preocupaciones.</a:t>
            </a:r>
          </a:p>
          <a:p>
            <a:pPr marL="171450" indent="-171450" algn="just">
              <a:buFont typeface="Wingdings" pitchFamily="2" charset="2"/>
              <a:buChar char="Ø"/>
            </a:pPr>
            <a:r>
              <a:rPr lang="es-MX" sz="1000">
                <a:solidFill>
                  <a:schemeClr val="tx1"/>
                </a:solidFill>
                <a:latin typeface="IBM Plex Mono" panose="020B0509050203000203" pitchFamily="49" charset="77"/>
              </a:rPr>
              <a:t>Mostrar empatía y respeto por sus opiniones, incluso si se difieren de las propias.</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rPr>
              <a:t>5. Adaptar el estilo de comunicación:</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Ajustar el estilo de comunicación de acuerdo con las necesidades y preferencias de cada stakeholder.</a:t>
            </a:r>
          </a:p>
          <a:p>
            <a:pPr marL="171450" indent="-171450" algn="just">
              <a:buFont typeface="Wingdings" pitchFamily="2" charset="2"/>
              <a:buChar char="Ø"/>
            </a:pPr>
            <a:r>
              <a:rPr lang="es-MX" sz="1000">
                <a:solidFill>
                  <a:schemeClr val="tx1"/>
                </a:solidFill>
                <a:latin typeface="IBM Plex Mono" panose="020B0509050203000203" pitchFamily="49" charset="77"/>
              </a:rPr>
              <a:t>Considerar factores como su nivel de conocimiento, cultura y preferencias de comunicación.</a:t>
            </a:r>
          </a:p>
          <a:p>
            <a:pPr marL="171450" indent="-171450" algn="just">
              <a:buFont typeface="Wingdings" pitchFamily="2" charset="2"/>
              <a:buChar char="Ø"/>
            </a:pPr>
            <a:r>
              <a:rPr lang="es-MX" sz="1000">
                <a:solidFill>
                  <a:schemeClr val="tx1"/>
                </a:solidFill>
                <a:latin typeface="IBM Plex Mono" panose="020B0509050203000203" pitchFamily="49" charset="77"/>
              </a:rPr>
              <a:t>Ser claro, conciso y evitar tecnicismos innecesarios.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
        <p:nvSpPr>
          <p:cNvPr id="3" name="TextBox 10">
            <a:extLst>
              <a:ext uri="{FF2B5EF4-FFF2-40B4-BE49-F238E27FC236}">
                <a16:creationId xmlns:a16="http://schemas.microsoft.com/office/drawing/2014/main" id="{F0849A13-9C12-5B16-6038-7083F1193CBA}"/>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Técnicas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Comunicación</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Efectiva</a:t>
            </a:r>
            <a:endParaRPr lang="en-US" sz="1100">
              <a:latin typeface="IBM Plex Mono" panose="020B0509050203000203" pitchFamily="49" charset="77"/>
            </a:endParaRPr>
          </a:p>
        </p:txBody>
      </p:sp>
    </p:spTree>
    <p:extLst>
      <p:ext uri="{BB962C8B-B14F-4D97-AF65-F5344CB8AC3E}">
        <p14:creationId xmlns:p14="http://schemas.microsoft.com/office/powerpoint/2010/main" val="20404429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708434"/>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rgbClr val="0070C0"/>
                </a:solidFill>
                <a:latin typeface="IBM Plex Mono" panose="020B0509050203000203" pitchFamily="49" charset="77"/>
              </a:rPr>
              <a:t>6. Utilizar diferentes herramientas de comunicación:</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Utilizar una variedad de herramientas de comunicación para llegar a diferentes stakeholders y adaptarse a sus preferencias.</a:t>
            </a:r>
          </a:p>
          <a:p>
            <a:pPr marL="171450" indent="-171450" algn="just">
              <a:buFont typeface="Wingdings" pitchFamily="2" charset="2"/>
              <a:buChar char="Ø"/>
            </a:pPr>
            <a:r>
              <a:rPr lang="es-MX" sz="1000">
                <a:solidFill>
                  <a:schemeClr val="tx1"/>
                </a:solidFill>
                <a:latin typeface="IBM Plex Mono" panose="020B0509050203000203" pitchFamily="49" charset="77"/>
              </a:rPr>
              <a:t>Esto puede incluir informes escritos, presentaciones, reuniones, videoconferencias, etc.</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rPr>
              <a:t>7. Fomentar el feedback:</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Solicitar feedback de los stakeholders de manera regular.</a:t>
            </a:r>
          </a:p>
          <a:p>
            <a:pPr marL="171450" indent="-171450" algn="just">
              <a:buFont typeface="Wingdings" pitchFamily="2" charset="2"/>
              <a:buChar char="Ø"/>
            </a:pPr>
            <a:r>
              <a:rPr lang="es-MX" sz="1000">
                <a:solidFill>
                  <a:schemeClr val="tx1"/>
                </a:solidFill>
                <a:latin typeface="IBM Plex Mono" panose="020B0509050203000203" pitchFamily="49" charset="77"/>
              </a:rPr>
              <a:t>Utilizar encuestas, entrevistas, grupos focales u otras herramientas para recopilar información.</a:t>
            </a:r>
          </a:p>
          <a:p>
            <a:pPr marL="171450" indent="-171450" algn="just">
              <a:buFont typeface="Wingdings" pitchFamily="2" charset="2"/>
              <a:buChar char="Ø"/>
            </a:pPr>
            <a:r>
              <a:rPr lang="es-MX" sz="1000">
                <a:solidFill>
                  <a:schemeClr val="tx1"/>
                </a:solidFill>
                <a:latin typeface="IBM Plex Mono" panose="020B0509050203000203" pitchFamily="49" charset="77"/>
              </a:rPr>
              <a:t>Demostrar que se valora su opinión y que se está utilizando para mejorar.</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rPr>
              <a:t>8. Gestionar las expectativas de manera adecuada:</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Ser realista sobre lo que se puede lograr y establecer expectativas claras con los stakeholders.</a:t>
            </a:r>
          </a:p>
          <a:p>
            <a:pPr marL="171450" indent="-171450" algn="just">
              <a:buFont typeface="Wingdings" pitchFamily="2" charset="2"/>
              <a:buChar char="Ø"/>
            </a:pPr>
            <a:r>
              <a:rPr lang="es-MX" sz="1000">
                <a:solidFill>
                  <a:schemeClr val="tx1"/>
                </a:solidFill>
                <a:latin typeface="IBM Plex Mono" panose="020B0509050203000203" pitchFamily="49" charset="77"/>
              </a:rPr>
              <a:t>Evitar hacer promesas que no se pueden cumplir.</a:t>
            </a:r>
          </a:p>
          <a:p>
            <a:pPr marL="171450" indent="-171450" algn="just">
              <a:buFont typeface="Wingdings" pitchFamily="2" charset="2"/>
              <a:buChar char="Ø"/>
            </a:pPr>
            <a:r>
              <a:rPr lang="es-MX" sz="1000">
                <a:solidFill>
                  <a:schemeClr val="tx1"/>
                </a:solidFill>
                <a:latin typeface="IBM Plex Mono" panose="020B0509050203000203" pitchFamily="49" charset="77"/>
              </a:rPr>
              <a:t>Comunicar cualquier cambio o problema de manera oportuna y transparente.</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
        <p:nvSpPr>
          <p:cNvPr id="3" name="TextBox 10">
            <a:extLst>
              <a:ext uri="{FF2B5EF4-FFF2-40B4-BE49-F238E27FC236}">
                <a16:creationId xmlns:a16="http://schemas.microsoft.com/office/drawing/2014/main" id="{0299F163-5285-0B1F-47E6-78CCFE32DCC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Técnicas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Comunicación</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Efectiva</a:t>
            </a:r>
            <a:endParaRPr lang="en-US" sz="1100">
              <a:latin typeface="IBM Plex Mono" panose="020B0509050203000203" pitchFamily="49" charset="77"/>
            </a:endParaRPr>
          </a:p>
        </p:txBody>
      </p:sp>
    </p:spTree>
    <p:extLst>
      <p:ext uri="{BB962C8B-B14F-4D97-AF65-F5344CB8AC3E}">
        <p14:creationId xmlns:p14="http://schemas.microsoft.com/office/powerpoint/2010/main" val="2691217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Conocimientos que debe tener el Business Analyst</a:t>
            </a:r>
          </a:p>
        </p:txBody>
      </p:sp>
    </p:spTree>
    <p:extLst>
      <p:ext uri="{BB962C8B-B14F-4D97-AF65-F5344CB8AC3E}">
        <p14:creationId xmlns:p14="http://schemas.microsoft.com/office/powerpoint/2010/main" val="5874403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400657"/>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rgbClr val="0070C0"/>
                </a:solidFill>
                <a:latin typeface="IBM Plex Mono" panose="020B0509050203000203" pitchFamily="49" charset="77"/>
              </a:rPr>
              <a:t>9. Mantener relaciones a largo plazo:</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Construir relaciones sólidas y duraderas con los stakeholders a lo largo del tiempo.</a:t>
            </a:r>
          </a:p>
          <a:p>
            <a:pPr marL="171450" indent="-171450" algn="just">
              <a:buFont typeface="Wingdings" pitchFamily="2" charset="2"/>
              <a:buChar char="Ø"/>
            </a:pPr>
            <a:r>
              <a:rPr lang="es-MX" sz="1000">
                <a:solidFill>
                  <a:schemeClr val="tx1"/>
                </a:solidFill>
                <a:latin typeface="IBM Plex Mono" panose="020B0509050203000203" pitchFamily="49" charset="77"/>
              </a:rPr>
              <a:t>Mantener una comunicación regular y abierta, incluso cuando no hay temas urgentes que discutir.</a:t>
            </a:r>
          </a:p>
          <a:p>
            <a:pPr marL="171450" indent="-171450" algn="just">
              <a:buFont typeface="Wingdings" pitchFamily="2" charset="2"/>
              <a:buChar char="Ø"/>
            </a:pPr>
            <a:r>
              <a:rPr lang="es-MX" sz="1000">
                <a:solidFill>
                  <a:schemeClr val="tx1"/>
                </a:solidFill>
                <a:latin typeface="IBM Plex Mono" panose="020B0509050203000203" pitchFamily="49" charset="77"/>
              </a:rPr>
              <a:t>Demostrar que se valora su relación y que se está comprometido con su éxito.</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rPr>
              <a:t>10. Utilizar la tecnología de manera efectiva:</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Aprovechar las herramientas tecnológicas para mejorar la comunicación con los stakeholders.</a:t>
            </a:r>
          </a:p>
          <a:p>
            <a:pPr marL="171450" indent="-171450" algn="just">
              <a:buFont typeface="Wingdings" pitchFamily="2" charset="2"/>
              <a:buChar char="Ø"/>
            </a:pPr>
            <a:r>
              <a:rPr lang="es-MX" sz="1000">
                <a:solidFill>
                  <a:schemeClr val="tx1"/>
                </a:solidFill>
                <a:latin typeface="IBM Plex Mono" panose="020B0509050203000203" pitchFamily="49" charset="77"/>
              </a:rPr>
              <a:t>Esto puede incluir plataformas de colaboración en línea, herramientas de videoconferencia, etc.</a:t>
            </a:r>
          </a:p>
          <a:p>
            <a:pPr marL="171450" indent="-171450" algn="just">
              <a:buFont typeface="Wingdings" pitchFamily="2" charset="2"/>
              <a:buChar char="Ø"/>
            </a:pPr>
            <a:r>
              <a:rPr lang="es-MX" sz="1000">
                <a:solidFill>
                  <a:schemeClr val="tx1"/>
                </a:solidFill>
                <a:latin typeface="IBM Plex Mono" panose="020B0509050203000203" pitchFamily="49" charset="77"/>
              </a:rPr>
              <a:t>Utilizar la tecnología para compartir información de manera eficiente y accesible.</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Importante: La comunicación efectiva es un proceso continuo que requiere esfuerzo y compromiso. Al implementar estas técnicas, se puede mejorar la comunicación con los stakeholders y fortalecer las relaciones con ellos.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
        <p:nvSpPr>
          <p:cNvPr id="3" name="TextBox 10">
            <a:extLst>
              <a:ext uri="{FF2B5EF4-FFF2-40B4-BE49-F238E27FC236}">
                <a16:creationId xmlns:a16="http://schemas.microsoft.com/office/drawing/2014/main" id="{8EDD5C74-0A1E-9214-511B-84DA51D5647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Técnicas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Comunicación</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Efectiva</a:t>
            </a:r>
            <a:endParaRPr lang="en-US" sz="1100">
              <a:latin typeface="IBM Plex Mono" panose="020B0509050203000203" pitchFamily="49" charset="77"/>
            </a:endParaRPr>
          </a:p>
        </p:txBody>
      </p:sp>
    </p:spTree>
    <p:extLst>
      <p:ext uri="{BB962C8B-B14F-4D97-AF65-F5344CB8AC3E}">
        <p14:creationId xmlns:p14="http://schemas.microsoft.com/office/powerpoint/2010/main" val="24378412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391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¿Qué otras técnicas de comunicación efectivas utilizas o puedes utilizar con los Stakeholders?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41564513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391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¿Qué sucedería si la comunicación con los Stakeholders no es clara ni abierta? </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9893172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Gestión de las expectativas de los Stakeholders</a:t>
            </a:r>
          </a:p>
        </p:txBody>
      </p:sp>
    </p:spTree>
    <p:extLst>
      <p:ext uri="{BB962C8B-B14F-4D97-AF65-F5344CB8AC3E}">
        <p14:creationId xmlns:p14="http://schemas.microsoft.com/office/powerpoint/2010/main" val="3758779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391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¿Consideras que es importante gestionar las expectativas de los Stakeholders? ¿Por qué?</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40275129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Enfoque</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Estratégico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1677382"/>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Las expectativas de los stakeholders son el conjunto de creencias, ideas y suposiciones que tienen las partes interesadas sobre un proyecto, una organización o una iniciativa. Estas expectativas pueden estar relacionadas con los resultados, los procesos, la comunicación, el comportamiento y los valores.</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La gestión de las expectativas de los stakeholders es un proceso crucial para el éxito de cualquier organización o proyecto.</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Se trata de identificar, comprender y gestionar las expectativas de las partes interesadas, tanto internas como externas, para asegurar que estén alineadas con los objetivos de la organización y minimizar posibles conflictos o frustraciones.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8251263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Importancia</a:t>
            </a:r>
            <a:r>
              <a:rPr lang="en-US" sz="1600">
                <a:solidFill>
                  <a:srgbClr val="0070C0"/>
                </a:solidFill>
                <a:latin typeface="IBM Plex Mono" panose="020B0509050203000203" pitchFamily="49" charset="77"/>
                <a:cs typeface="Calibri"/>
              </a:rPr>
              <a:t> de la </a:t>
            </a:r>
            <a:r>
              <a:rPr lang="en-US" sz="1600" err="1">
                <a:solidFill>
                  <a:srgbClr val="0070C0"/>
                </a:solidFill>
                <a:latin typeface="IBM Plex Mono" panose="020B0509050203000203" pitchFamily="49" charset="77"/>
                <a:cs typeface="Calibri"/>
              </a:rPr>
              <a:t>Gestión</a:t>
            </a:r>
            <a:r>
              <a:rPr lang="en-US" sz="1600">
                <a:solidFill>
                  <a:srgbClr val="0070C0"/>
                </a:solidFill>
                <a:latin typeface="IBM Plex Mono" panose="020B0509050203000203" pitchFamily="49" charset="77"/>
                <a:cs typeface="Calibri"/>
              </a:rPr>
              <a:t> de las </a:t>
            </a:r>
            <a:r>
              <a:rPr lang="en-US" sz="1600" err="1">
                <a:solidFill>
                  <a:srgbClr val="0070C0"/>
                </a:solidFill>
                <a:latin typeface="IBM Plex Mono" panose="020B0509050203000203" pitchFamily="49" charset="77"/>
                <a:cs typeface="Calibri"/>
              </a:rPr>
              <a:t>Expectativas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246769"/>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rgbClr val="0070C0"/>
                </a:solidFill>
                <a:latin typeface="IBM Plex Mono" panose="020B0509050203000203" pitchFamily="49" charset="77"/>
              </a:rPr>
              <a:t>Construir confianza y relaciones sólidas: </a:t>
            </a:r>
            <a:r>
              <a:rPr lang="es-MX" sz="1000">
                <a:solidFill>
                  <a:schemeClr val="tx1"/>
                </a:solidFill>
                <a:latin typeface="IBM Plex Mono" panose="020B0509050203000203" pitchFamily="49" charset="77"/>
              </a:rPr>
              <a:t>Una comunicación abierta y transparente con los stakeholders ayuda a generar confianza y establecer relaciones sólidas, lo cual es fundamental para el éxito a largo plazo.</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Evitar conflictos y malentendidos: </a:t>
            </a:r>
            <a:r>
              <a:rPr lang="es-MX" sz="1000">
                <a:solidFill>
                  <a:schemeClr val="tx1"/>
                </a:solidFill>
                <a:latin typeface="IBM Plex Mono" panose="020B0509050203000203" pitchFamily="49" charset="77"/>
              </a:rPr>
              <a:t>Gestionar las expectativas de manera adecuada ayuda a prevenir conflictos y malentendidos que podrían afectar negativamente el desarrollo del proyecto o las operaciones de la organización.</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Motivar y comprometer a los stakeholders: </a:t>
            </a:r>
            <a:r>
              <a:rPr lang="es-MX" sz="1000">
                <a:solidFill>
                  <a:schemeClr val="tx1"/>
                </a:solidFill>
                <a:latin typeface="IBM Plex Mono" panose="020B0509050203000203" pitchFamily="49" charset="77"/>
              </a:rPr>
              <a:t>Cuando los stakeholders comprenden los objetivos y las limitaciones de un proyecto o iniciativa, es más probable que se sientan motivados y comprometidos a apoyarlo.</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Asegurar el éxito del proyecto: </a:t>
            </a:r>
            <a:r>
              <a:rPr lang="es-MX" sz="1000">
                <a:solidFill>
                  <a:schemeClr val="tx1"/>
                </a:solidFill>
                <a:latin typeface="IBM Plex Mono" panose="020B0509050203000203" pitchFamily="49" charset="77"/>
              </a:rPr>
              <a:t>Alineado las expectativas con los objetivos y recursos disponibles, se aumenta la probabilidad de alcanzar el éxito del proyecto.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10904509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230595" y="366195"/>
            <a:ext cx="66886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Estrategias</a:t>
            </a:r>
            <a:r>
              <a:rPr lang="en-US" sz="1600">
                <a:solidFill>
                  <a:srgbClr val="0070C0"/>
                </a:solidFill>
                <a:latin typeface="IBM Plex Mono" panose="020B0509050203000203" pitchFamily="49" charset="77"/>
                <a:cs typeface="Calibri"/>
              </a:rPr>
              <a:t> Clave para </a:t>
            </a:r>
            <a:r>
              <a:rPr lang="en-US" sz="1600" err="1">
                <a:solidFill>
                  <a:srgbClr val="0070C0"/>
                </a:solidFill>
                <a:latin typeface="IBM Plex Mono" panose="020B0509050203000203" pitchFamily="49" charset="77"/>
                <a:cs typeface="Calibri"/>
              </a:rPr>
              <a:t>Gestionar</a:t>
            </a:r>
            <a:r>
              <a:rPr lang="en-US" sz="1600">
                <a:solidFill>
                  <a:srgbClr val="0070C0"/>
                </a:solidFill>
                <a:latin typeface="IBM Plex Mono" panose="020B0509050203000203" pitchFamily="49" charset="77"/>
                <a:cs typeface="Calibri"/>
              </a:rPr>
              <a:t> las </a:t>
            </a:r>
            <a:r>
              <a:rPr lang="en-US" sz="1600" err="1">
                <a:solidFill>
                  <a:srgbClr val="0070C0"/>
                </a:solidFill>
                <a:latin typeface="IBM Plex Mono" panose="020B0509050203000203" pitchFamily="49" charset="77"/>
                <a:cs typeface="Calibri"/>
              </a:rPr>
              <a:t>Expectativas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708434"/>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AutoNum type="arabicPeriod"/>
            </a:pPr>
            <a:r>
              <a:rPr lang="es-MX" sz="1000">
                <a:solidFill>
                  <a:srgbClr val="0070C0"/>
                </a:solidFill>
                <a:latin typeface="IBM Plex Mono" panose="020B0509050203000203" pitchFamily="49" charset="77"/>
              </a:rPr>
              <a:t>Identificar a los stakeholders:</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El primer paso es identificar a todos los stakeholders relevantes, tanto internos como externos. Esto puede incluir empleados, clientes, proveedores, inversores, comunidades locales, etc.</a:t>
            </a:r>
          </a:p>
          <a:p>
            <a:pPr marL="171450" indent="-171450" algn="just">
              <a:buFont typeface="Wingdings" pitchFamily="2" charset="2"/>
              <a:buChar char="Ø"/>
            </a:pPr>
            <a:r>
              <a:rPr lang="es-MX" sz="1000">
                <a:solidFill>
                  <a:schemeClr val="tx1"/>
                </a:solidFill>
                <a:latin typeface="IBM Plex Mono" panose="020B0509050203000203" pitchFamily="49" charset="77"/>
              </a:rPr>
              <a:t>Es importante comprender las diferentes necesidades, intereses y expectativas de cada stakeholder.</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rPr>
              <a:t>2. Evaluar las expectativas:</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Utilizar diferentes métodos para recopilar información sobre las expectativas de los stakeholders, como encuestas, entrevistas, grupos focales o reuniones individuales.</a:t>
            </a:r>
          </a:p>
          <a:p>
            <a:pPr marL="171450" indent="-171450" algn="just">
              <a:buFont typeface="Wingdings" pitchFamily="2" charset="2"/>
              <a:buChar char="Ø"/>
            </a:pPr>
            <a:r>
              <a:rPr lang="es-MX" sz="1000">
                <a:solidFill>
                  <a:schemeClr val="tx1"/>
                </a:solidFill>
                <a:latin typeface="IBM Plex Mono" panose="020B0509050203000203" pitchFamily="49" charset="77"/>
              </a:rPr>
              <a:t>Analizar la información recopilada para identificar patrones, tendencias y posibles áreas de conflicto.</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rPr>
              <a:t>3. Establecer expectativas realistas:</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Ser honesto y transparente sobre los objetivos, limitaciones y recursos del proyecto o iniciativa.</a:t>
            </a:r>
          </a:p>
          <a:p>
            <a:pPr marL="171450" indent="-171450" algn="just">
              <a:buFont typeface="Wingdings" pitchFamily="2" charset="2"/>
              <a:buChar char="Ø"/>
            </a:pPr>
            <a:r>
              <a:rPr lang="es-MX" sz="1000">
                <a:solidFill>
                  <a:schemeClr val="tx1"/>
                </a:solidFill>
                <a:latin typeface="IBM Plex Mono" panose="020B0509050203000203" pitchFamily="49" charset="77"/>
              </a:rPr>
              <a:t>Evitar hacer promesas que no se pueden cumplir o generar expectativas que no sean realistas.</a:t>
            </a:r>
          </a:p>
          <a:p>
            <a:pPr marL="171450" indent="-171450" algn="just">
              <a:buFont typeface="Wingdings" pitchFamily="2" charset="2"/>
              <a:buChar char="Ø"/>
            </a:pPr>
            <a:r>
              <a:rPr lang="es-MX" sz="1000">
                <a:solidFill>
                  <a:schemeClr val="tx1"/>
                </a:solidFill>
                <a:latin typeface="IBM Plex Mono" panose="020B0509050203000203" pitchFamily="49" charset="77"/>
              </a:rPr>
              <a:t>Comunicar claramente cualquier cambio o problema que pueda surgir en el transcurso del proyecto.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24199468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230595" y="366195"/>
            <a:ext cx="66886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Estrategias</a:t>
            </a:r>
            <a:r>
              <a:rPr lang="en-US" sz="1600">
                <a:solidFill>
                  <a:srgbClr val="0070C0"/>
                </a:solidFill>
                <a:latin typeface="IBM Plex Mono" panose="020B0509050203000203" pitchFamily="49" charset="77"/>
                <a:cs typeface="Calibri"/>
              </a:rPr>
              <a:t> Clave para </a:t>
            </a:r>
            <a:r>
              <a:rPr lang="en-US" sz="1600" err="1">
                <a:solidFill>
                  <a:srgbClr val="0070C0"/>
                </a:solidFill>
                <a:latin typeface="IBM Plex Mono" panose="020B0509050203000203" pitchFamily="49" charset="77"/>
                <a:cs typeface="Calibri"/>
              </a:rPr>
              <a:t>Gestionar</a:t>
            </a:r>
            <a:r>
              <a:rPr lang="en-US" sz="1600">
                <a:solidFill>
                  <a:srgbClr val="0070C0"/>
                </a:solidFill>
                <a:latin typeface="IBM Plex Mono" panose="020B0509050203000203" pitchFamily="49" charset="77"/>
                <a:cs typeface="Calibri"/>
              </a:rPr>
              <a:t> las </a:t>
            </a:r>
            <a:r>
              <a:rPr lang="en-US" sz="1600" err="1">
                <a:solidFill>
                  <a:srgbClr val="0070C0"/>
                </a:solidFill>
                <a:latin typeface="IBM Plex Mono" panose="020B0509050203000203" pitchFamily="49" charset="77"/>
                <a:cs typeface="Calibri"/>
              </a:rPr>
              <a:t>Expectativas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862322"/>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rgbClr val="0070C0"/>
                </a:solidFill>
                <a:latin typeface="IBM Plex Mono" panose="020B0509050203000203" pitchFamily="49" charset="77"/>
              </a:rPr>
              <a:t>4. Comunicar de manera efectiva:</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Mantener una comunicación abierta y regular con los stakeholders, proporcionándoles información actualizada sobre el progreso del proyecto o las actividades de la organización.</a:t>
            </a:r>
          </a:p>
          <a:p>
            <a:pPr marL="171450" indent="-171450" algn="just">
              <a:buFont typeface="Wingdings" pitchFamily="2" charset="2"/>
              <a:buChar char="Ø"/>
            </a:pPr>
            <a:r>
              <a:rPr lang="es-MX" sz="1000">
                <a:solidFill>
                  <a:schemeClr val="tx1"/>
                </a:solidFill>
                <a:latin typeface="IBM Plex Mono" panose="020B0509050203000203" pitchFamily="49" charset="77"/>
              </a:rPr>
              <a:t>Utilizar un lenguaje claro, conciso y adaptado al nivel de comprensión de cada stakeholder.</a:t>
            </a:r>
          </a:p>
          <a:p>
            <a:pPr marL="171450" indent="-171450" algn="just">
              <a:buFont typeface="Wingdings" pitchFamily="2" charset="2"/>
              <a:buChar char="Ø"/>
            </a:pPr>
            <a:r>
              <a:rPr lang="es-MX" sz="1000">
                <a:solidFill>
                  <a:schemeClr val="tx1"/>
                </a:solidFill>
                <a:latin typeface="IBM Plex Mono" panose="020B0509050203000203" pitchFamily="49" charset="77"/>
              </a:rPr>
              <a:t>Ser receptivo a las preguntas, inquietudes y comentarios de los stakeholders.</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rPr>
              <a:t>5. Gestionar proactivamente las expectativas:</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Anticipar posibles cambios o problemas que puedan afectar las expectativas de los stakeholders.</a:t>
            </a:r>
          </a:p>
          <a:p>
            <a:pPr marL="171450" indent="-171450" algn="just">
              <a:buFont typeface="Wingdings" pitchFamily="2" charset="2"/>
              <a:buChar char="Ø"/>
            </a:pPr>
            <a:r>
              <a:rPr lang="es-MX" sz="1000">
                <a:solidFill>
                  <a:schemeClr val="tx1"/>
                </a:solidFill>
                <a:latin typeface="IBM Plex Mono" panose="020B0509050203000203" pitchFamily="49" charset="77"/>
              </a:rPr>
              <a:t>Comunicar proactivamente estos cambios o problemas de manera transparente y oportuna.</a:t>
            </a:r>
          </a:p>
          <a:p>
            <a:pPr marL="171450" indent="-171450" algn="just">
              <a:buFont typeface="Wingdings" pitchFamily="2" charset="2"/>
              <a:buChar char="Ø"/>
            </a:pPr>
            <a:r>
              <a:rPr lang="es-MX" sz="1000">
                <a:solidFill>
                  <a:schemeClr val="tx1"/>
                </a:solidFill>
                <a:latin typeface="IBM Plex Mono" panose="020B0509050203000203" pitchFamily="49" charset="77"/>
              </a:rPr>
              <a:t>Brindar a los stakeholders la oportunidad de expresar sus opiniones y preocupaciones.</a:t>
            </a:r>
          </a:p>
          <a:p>
            <a:pPr algn="just"/>
            <a:endParaRPr lang="es-MX" sz="1000">
              <a:solidFill>
                <a:schemeClr val="tx1"/>
              </a:solidFill>
              <a:latin typeface="IBM Plex Mono" panose="020B0509050203000203" pitchFamily="49" charset="77"/>
            </a:endParaRPr>
          </a:p>
          <a:p>
            <a:pPr algn="just"/>
            <a:r>
              <a:rPr lang="es-MX" sz="1000">
                <a:solidFill>
                  <a:srgbClr val="0070C0"/>
                </a:solidFill>
                <a:latin typeface="IBM Plex Mono" panose="020B0509050203000203" pitchFamily="49" charset="77"/>
              </a:rPr>
              <a:t>6. Monitorear y evaluar:</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Monitorear continuamente las expectativas de los stakeholders y evaluar si es necesario realizar ajustes.</a:t>
            </a:r>
          </a:p>
          <a:p>
            <a:pPr marL="171450" indent="-171450" algn="just">
              <a:buFont typeface="Wingdings" pitchFamily="2" charset="2"/>
              <a:buChar char="Ø"/>
            </a:pPr>
            <a:r>
              <a:rPr lang="es-MX" sz="1000">
                <a:solidFill>
                  <a:schemeClr val="tx1"/>
                </a:solidFill>
                <a:latin typeface="IBM Plex Mono" panose="020B0509050203000203" pitchFamily="49" charset="77"/>
              </a:rPr>
              <a:t>Utilizar encuestas, entrevistas u otros métodos para recopilar feedback de los stakeholders.</a:t>
            </a:r>
          </a:p>
          <a:p>
            <a:pPr marL="171450" indent="-171450" algn="just">
              <a:buFont typeface="Wingdings" pitchFamily="2" charset="2"/>
              <a:buChar char="Ø"/>
            </a:pPr>
            <a:r>
              <a:rPr lang="es-MX" sz="1000">
                <a:solidFill>
                  <a:schemeClr val="tx1"/>
                </a:solidFill>
                <a:latin typeface="IBM Plex Mono" panose="020B0509050203000203" pitchFamily="49" charset="77"/>
              </a:rPr>
              <a:t>Adaptar las estrategias de comunicación y gestión de expectativas en función de la información recopilada.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0139040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828943" y="366195"/>
            <a:ext cx="75004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Herramientas</a:t>
            </a:r>
            <a:r>
              <a:rPr lang="en-US" sz="1600">
                <a:solidFill>
                  <a:srgbClr val="0070C0"/>
                </a:solidFill>
                <a:latin typeface="IBM Plex Mono" panose="020B0509050203000203" pitchFamily="49" charset="77"/>
                <a:cs typeface="Calibri"/>
              </a:rPr>
              <a:t> o </a:t>
            </a:r>
            <a:r>
              <a:rPr lang="en-US" sz="1600" err="1">
                <a:solidFill>
                  <a:srgbClr val="0070C0"/>
                </a:solidFill>
                <a:latin typeface="IBM Plex Mono" panose="020B0509050203000203" pitchFamily="49" charset="77"/>
                <a:cs typeface="Calibri"/>
              </a:rPr>
              <a:t>Técnicas</a:t>
            </a:r>
            <a:r>
              <a:rPr lang="en-US" sz="1600">
                <a:solidFill>
                  <a:srgbClr val="0070C0"/>
                </a:solidFill>
                <a:latin typeface="IBM Plex Mono" panose="020B0509050203000203" pitchFamily="49" charset="77"/>
                <a:cs typeface="Calibri"/>
              </a:rPr>
              <a:t> para la </a:t>
            </a:r>
            <a:r>
              <a:rPr lang="en-US" sz="1600" err="1">
                <a:solidFill>
                  <a:srgbClr val="0070C0"/>
                </a:solidFill>
                <a:latin typeface="IBM Plex Mono" panose="020B0509050203000203" pitchFamily="49" charset="77"/>
                <a:cs typeface="Calibri"/>
              </a:rPr>
              <a:t>Gestión</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Expectativas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862322"/>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rgbClr val="0070C0"/>
                </a:solidFill>
                <a:latin typeface="IBM Plex Mono" panose="020B0509050203000203" pitchFamily="49" charset="77"/>
              </a:rPr>
              <a:t>Plan de comunicación: </a:t>
            </a:r>
            <a:r>
              <a:rPr lang="es-MX" sz="1000">
                <a:solidFill>
                  <a:schemeClr val="tx1"/>
                </a:solidFill>
                <a:latin typeface="IBM Plex Mono" panose="020B0509050203000203" pitchFamily="49" charset="77"/>
              </a:rPr>
              <a:t>Un plan de comunicación bien definido que detalle los canales de comunicación, la frecuencia de los mensajes y los responsables de la comunicación con cada grupo de stakeholders.</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Informes de progreso: </a:t>
            </a:r>
            <a:r>
              <a:rPr lang="es-MX" sz="1000">
                <a:solidFill>
                  <a:schemeClr val="tx1"/>
                </a:solidFill>
                <a:latin typeface="IBM Plex Mono" panose="020B0509050203000203" pitchFamily="49" charset="77"/>
              </a:rPr>
              <a:t>Informes periódicos que brinden información actualizada sobre el progreso del proyecto o las actividades de la organización.</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Reuniones con stakeholders: </a:t>
            </a:r>
            <a:r>
              <a:rPr lang="es-MX" sz="1000">
                <a:solidFill>
                  <a:schemeClr val="tx1"/>
                </a:solidFill>
                <a:latin typeface="IBM Plex Mono" panose="020B0509050203000203" pitchFamily="49" charset="77"/>
              </a:rPr>
              <a:t>Reuniones regulares con los stakeholders para discutir el avance del proyecto, abordar sus inquietudes y obtener su feedback.</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rgbClr val="0070C0"/>
                </a:solidFill>
                <a:latin typeface="IBM Plex Mono" panose="020B0509050203000203" pitchFamily="49" charset="77"/>
              </a:rPr>
              <a:t>Herramientas de colaboración en línea: </a:t>
            </a:r>
            <a:r>
              <a:rPr lang="es-MX" sz="1000">
                <a:solidFill>
                  <a:schemeClr val="tx1"/>
                </a:solidFill>
                <a:latin typeface="IBM Plex Mono" panose="020B0509050203000203" pitchFamily="49" charset="77"/>
              </a:rPr>
              <a:t>Plataformas que permiten a los stakeholders compartir información, documentos y comentarios en tiempo real.</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En resumen, la gestión efectiva de las expectativas de los stakeholders es un proceso continuo que requiere compromiso, comunicación abierta y transparente, y una evaluación constante de las necesidades y expectativas de las partes interesadas.</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Al implementar las estrategias y herramientas, las organizaciones pueden generar confianza, fomentar la colaboración y aumentar las posibilidades de éxito en los proyectos e iniciativas.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996670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245326" y="366195"/>
            <a:ext cx="66359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Conocimientos</a:t>
            </a:r>
            <a:r>
              <a:rPr lang="en-US" sz="1600">
                <a:solidFill>
                  <a:srgbClr val="0070C0"/>
                </a:solidFill>
                <a:latin typeface="IBM Plex Mono" panose="020B0509050203000203" pitchFamily="49" charset="77"/>
                <a:cs typeface="Calibri"/>
              </a:rPr>
              <a:t> que </a:t>
            </a:r>
            <a:r>
              <a:rPr lang="en-US" sz="1600" err="1">
                <a:solidFill>
                  <a:srgbClr val="0070C0"/>
                </a:solidFill>
                <a:latin typeface="IBM Plex Mono" panose="020B0509050203000203" pitchFamily="49" charset="77"/>
                <a:cs typeface="Calibri"/>
              </a:rPr>
              <a:t>debe</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tener</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el</a:t>
            </a:r>
            <a:r>
              <a:rPr lang="en-US" sz="1600">
                <a:solidFill>
                  <a:srgbClr val="0070C0"/>
                </a:solidFill>
                <a:latin typeface="IBM Plex Mono" panose="020B0509050203000203" pitchFamily="49" charset="77"/>
                <a:cs typeface="Calibri"/>
              </a:rPr>
              <a:t> Business Analyst</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86982" y="909756"/>
            <a:ext cx="8552620" cy="2092881"/>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itchFamily="2" charset="2"/>
              <a:buChar char="Ø"/>
            </a:pPr>
            <a:r>
              <a:rPr lang="es-MX" sz="1000">
                <a:effectLst/>
                <a:latin typeface="IBM Plex Mono" panose="020B0509050203000203" pitchFamily="49" charset="77"/>
              </a:rPr>
              <a:t>Especificación de Requisitos y Reglas de Negocio.</a:t>
            </a:r>
          </a:p>
          <a:p>
            <a:pPr marL="171450" indent="-171450">
              <a:buFont typeface="Wingdings" pitchFamily="2" charset="2"/>
              <a:buChar char="Ø"/>
            </a:pPr>
            <a:endParaRPr lang="es-MX" sz="1000">
              <a:effectLst/>
              <a:latin typeface="IBM Plex Mono" panose="020B0509050203000203" pitchFamily="49" charset="77"/>
            </a:endParaRPr>
          </a:p>
          <a:p>
            <a:pPr marL="171450" indent="-171450">
              <a:buFont typeface="Wingdings" pitchFamily="2" charset="2"/>
              <a:buChar char="Ø"/>
            </a:pPr>
            <a:r>
              <a:rPr lang="es-MX" sz="1000">
                <a:effectLst/>
                <a:latin typeface="IBM Plex Mono" panose="020B0509050203000203" pitchFamily="49" charset="77"/>
              </a:rPr>
              <a:t>BPMN (Procesos de Negocio).</a:t>
            </a:r>
          </a:p>
          <a:p>
            <a:pPr marL="171450" indent="-171450">
              <a:buFont typeface="Wingdings" pitchFamily="2" charset="2"/>
              <a:buChar char="Ø"/>
            </a:pPr>
            <a:endParaRPr lang="es-MX" sz="1000">
              <a:latin typeface="IBM Plex Mono" panose="020B0509050203000203" pitchFamily="49" charset="77"/>
            </a:endParaRPr>
          </a:p>
          <a:p>
            <a:pPr marL="171450" indent="-171450">
              <a:buFont typeface="Wingdings" pitchFamily="2" charset="2"/>
              <a:buChar char="Ø"/>
            </a:pPr>
            <a:r>
              <a:rPr lang="es-MX" sz="1000">
                <a:effectLst/>
                <a:latin typeface="IBM Plex Mono" panose="020B0509050203000203" pitchFamily="49" charset="77"/>
              </a:rPr>
              <a:t>Especificación de Casos de Uso.</a:t>
            </a:r>
          </a:p>
          <a:p>
            <a:pPr marL="171450" indent="-171450">
              <a:buFont typeface="Wingdings" pitchFamily="2" charset="2"/>
              <a:buChar char="Ø"/>
            </a:pPr>
            <a:endParaRPr lang="es-MX" sz="1000">
              <a:effectLst/>
              <a:latin typeface="IBM Plex Mono" panose="020B0509050203000203" pitchFamily="49" charset="77"/>
            </a:endParaRPr>
          </a:p>
          <a:p>
            <a:pPr marL="171450" indent="-171450">
              <a:buFont typeface="Wingdings" pitchFamily="2" charset="2"/>
              <a:buChar char="Ø"/>
            </a:pPr>
            <a:r>
              <a:rPr lang="es-MX" sz="1000">
                <a:effectLst/>
                <a:latin typeface="IBM Plex Mono" panose="020B0509050203000203" pitchFamily="49" charset="77"/>
              </a:rPr>
              <a:t>UML (Diagramas de Casos de Uso, Diagramas de Actividades, Diagramas de Contexto, Diagramas de Secuencia).</a:t>
            </a:r>
          </a:p>
          <a:p>
            <a:pPr marL="171450" indent="-171450">
              <a:buFont typeface="Wingdings" pitchFamily="2" charset="2"/>
              <a:buChar char="Ø"/>
            </a:pPr>
            <a:endParaRPr lang="es-MX" sz="1000">
              <a:effectLst/>
              <a:latin typeface="IBM Plex Mono" panose="020B0509050203000203" pitchFamily="49" charset="77"/>
            </a:endParaRPr>
          </a:p>
          <a:p>
            <a:pPr marL="171450" indent="-171450">
              <a:buFont typeface="Wingdings" pitchFamily="2" charset="2"/>
              <a:buChar char="Ø"/>
            </a:pPr>
            <a:r>
              <a:rPr lang="es-MX" sz="1000">
                <a:latin typeface="IBM Plex Mono" panose="020B0509050203000203" pitchFamily="49" charset="77"/>
              </a:rPr>
              <a:t>Conocimientos propios de la industria o negocio.</a:t>
            </a:r>
            <a:endParaRPr lang="es-MX" sz="1000">
              <a:effectLst/>
              <a:latin typeface="IBM Plex Mono" panose="020B0509050203000203" pitchFamily="49" charset="77"/>
            </a:endParaRPr>
          </a:p>
          <a:p>
            <a:pPr marL="171450" indent="-171450">
              <a:buFont typeface="Wingdings" pitchFamily="2" charset="2"/>
              <a:buChar char="Ø"/>
            </a:pPr>
            <a:endParaRPr lang="es-MX" sz="1000">
              <a:effectLst/>
              <a:latin typeface="IBM Plex Mono" panose="020B0509050203000203" pitchFamily="49" charset="77"/>
            </a:endParaRPr>
          </a:p>
          <a:p>
            <a:pPr marL="171450" indent="-171450">
              <a:buFont typeface="Wingdings" pitchFamily="2" charset="2"/>
              <a:buChar char="Ø"/>
            </a:pPr>
            <a:r>
              <a:rPr lang="es-MX" sz="1000">
                <a:effectLst/>
                <a:latin typeface="IBM Plex Mono" panose="020B0509050203000203" pitchFamily="49" charset="77"/>
              </a:rPr>
              <a:t>Gestión de Proyectos/Requerimientos.</a:t>
            </a:r>
          </a:p>
          <a:p>
            <a:pPr marL="171450" indent="-171450">
              <a:buFont typeface="Wingdings" pitchFamily="2" charset="2"/>
              <a:buChar char="Ø"/>
            </a:pPr>
            <a:endParaRPr lang="es-MX" sz="1000">
              <a:effectLst/>
              <a:latin typeface="IBM Plex Mono" panose="020B0509050203000203" pitchFamily="49" charset="77"/>
            </a:endParaRPr>
          </a:p>
          <a:p>
            <a:pPr marL="171450" indent="-171450">
              <a:buFont typeface="Wingdings" pitchFamily="2" charset="2"/>
              <a:buChar char="Ø"/>
            </a:pPr>
            <a:r>
              <a:rPr lang="es-MX" sz="1000">
                <a:latin typeface="IBM Plex Mono" panose="020B0509050203000203" pitchFamily="49" charset="77"/>
              </a:rPr>
              <a:t>Agile/Scrum (Procesos, Ceremonias, Artefactos).</a:t>
            </a:r>
            <a:endParaRPr lang="es-MX" sz="1000">
              <a:effectLst/>
              <a:latin typeface="IBM Plex Mono" panose="020B0509050203000203" pitchFamily="49" charset="77"/>
            </a:endParaRPr>
          </a:p>
        </p:txBody>
      </p:sp>
      <p:pic>
        <p:nvPicPr>
          <p:cNvPr id="18" name="Graphic 17" descr="Badge 1 with solid fill">
            <a:extLst>
              <a:ext uri="{FF2B5EF4-FFF2-40B4-BE49-F238E27FC236}">
                <a16:creationId xmlns:a16="http://schemas.microsoft.com/office/drawing/2014/main" id="{291C99B8-8E00-0CED-4044-FF3A1585B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3660" y="65716"/>
            <a:ext cx="538047" cy="551986"/>
          </a:xfrm>
          <a:prstGeom prst="rect">
            <a:avLst/>
          </a:prstGeom>
        </p:spPr>
      </p:pic>
      <p:sp>
        <p:nvSpPr>
          <p:cNvPr id="5" name="Marcador de pie de página 2">
            <a:extLst>
              <a:ext uri="{FF2B5EF4-FFF2-40B4-BE49-F238E27FC236}">
                <a16:creationId xmlns:a16="http://schemas.microsoft.com/office/drawing/2014/main" id="{22608885-1964-4DED-19E3-7BCFE226A880}"/>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F3DF944A-651E-ABDC-A19F-A1584D407666}"/>
              </a:ext>
            </a:extLst>
          </p:cNvPr>
          <p:cNvPicPr>
            <a:picLocks noChangeAspect="1"/>
          </p:cNvPicPr>
          <p:nvPr/>
        </p:nvPicPr>
        <p:blipFill>
          <a:blip r:embed="rId4"/>
          <a:stretch>
            <a:fillRect/>
          </a:stretch>
        </p:blipFill>
        <p:spPr>
          <a:xfrm>
            <a:off x="8351052" y="4781861"/>
            <a:ext cx="682903" cy="273844"/>
          </a:xfrm>
          <a:prstGeom prst="rect">
            <a:avLst/>
          </a:prstGeom>
        </p:spPr>
      </p:pic>
    </p:spTree>
    <p:extLst>
      <p:ext uri="{BB962C8B-B14F-4D97-AF65-F5344CB8AC3E}">
        <p14:creationId xmlns:p14="http://schemas.microsoft.com/office/powerpoint/2010/main" val="31765286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41549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¿Qué otras herramientas o técnicas puedes implementar o has implementado en la gestión de las expectativas de los Stakeholders?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14364826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Resolución de conflictos con los Stakeholders</a:t>
            </a:r>
          </a:p>
        </p:txBody>
      </p:sp>
    </p:spTree>
    <p:extLst>
      <p:ext uri="{BB962C8B-B14F-4D97-AF65-F5344CB8AC3E}">
        <p14:creationId xmlns:p14="http://schemas.microsoft.com/office/powerpoint/2010/main" val="34261681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391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Comenta algún conflicto que hayas tenido con un Stakeholder y cómo lo resolviste.</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14664046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828943" y="366195"/>
            <a:ext cx="75004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Estrategias</a:t>
            </a:r>
            <a:r>
              <a:rPr lang="en-US" sz="1600">
                <a:solidFill>
                  <a:srgbClr val="0070C0"/>
                </a:solidFill>
                <a:latin typeface="IBM Plex Mono" panose="020B0509050203000203" pitchFamily="49" charset="77"/>
                <a:cs typeface="Calibri"/>
              </a:rPr>
              <a:t> para la </a:t>
            </a:r>
            <a:r>
              <a:rPr lang="en-US" sz="1600" err="1">
                <a:solidFill>
                  <a:srgbClr val="0070C0"/>
                </a:solidFill>
                <a:latin typeface="IBM Plex Mono" panose="020B0509050203000203" pitchFamily="49" charset="77"/>
                <a:cs typeface="Calibri"/>
              </a:rPr>
              <a:t>Colaboración</a:t>
            </a:r>
            <a:r>
              <a:rPr lang="en-US" sz="1600">
                <a:solidFill>
                  <a:srgbClr val="0070C0"/>
                </a:solidFill>
                <a:latin typeface="IBM Plex Mono" panose="020B0509050203000203" pitchFamily="49" charset="77"/>
                <a:cs typeface="Calibri"/>
              </a:rPr>
              <a:t> y </a:t>
            </a:r>
            <a:r>
              <a:rPr lang="en-US" sz="1600" err="1">
                <a:solidFill>
                  <a:srgbClr val="0070C0"/>
                </a:solidFill>
                <a:latin typeface="IBM Plex Mono" panose="020B0509050203000203" pitchFamily="49" charset="77"/>
                <a:cs typeface="Calibri"/>
              </a:rPr>
              <a:t>el</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Éxito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1015663"/>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Los conflictos con stakeholders son una realidad inevitable en cualquier organización o proyecto. Estos conflictos pueden surgir por diversas razones, como diferencias de intereses, expectativas no alineadas, falta de comunicación o recursos limitados.</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Si no se gestionan adecuadamente, estos conflictos pueden tener un impacto negativo en el progreso del proyecto, la moral del equipo y las relaciones con las partes interesadas.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23990328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828943" y="366195"/>
            <a:ext cx="75004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Enfoque</a:t>
            </a:r>
            <a:r>
              <a:rPr lang="en-US" sz="1600">
                <a:solidFill>
                  <a:srgbClr val="0070C0"/>
                </a:solidFill>
                <a:latin typeface="IBM Plex Mono" panose="020B0509050203000203" pitchFamily="49" charset="77"/>
                <a:cs typeface="Calibri"/>
              </a:rPr>
              <a:t> para la </a:t>
            </a:r>
            <a:r>
              <a:rPr lang="en-US" sz="1600" err="1">
                <a:solidFill>
                  <a:srgbClr val="0070C0"/>
                </a:solidFill>
                <a:latin typeface="IBM Plex Mono" panose="020B0509050203000203" pitchFamily="49" charset="77"/>
                <a:cs typeface="Calibri"/>
              </a:rPr>
              <a:t>Resolución</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Conflictos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54545"/>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mj-lt"/>
              <a:buAutoNum type="arabicPeriod"/>
            </a:pPr>
            <a:r>
              <a:rPr lang="es-MX" sz="1000">
                <a:solidFill>
                  <a:srgbClr val="0070C0"/>
                </a:solidFill>
                <a:latin typeface="IBM Plex Mono" panose="020B0509050203000203" pitchFamily="49" charset="77"/>
              </a:rPr>
              <a:t>Prevención: </a:t>
            </a:r>
            <a:r>
              <a:rPr lang="es-MX" sz="1000">
                <a:solidFill>
                  <a:schemeClr val="tx1"/>
                </a:solidFill>
                <a:latin typeface="IBM Plex Mono" panose="020B0509050203000203" pitchFamily="49" charset="77"/>
              </a:rPr>
              <a:t>La mejor manera de abordar los conflictos con stakeholders es prevenirlos. Esto implica identificar a los stakeholders relevantes, comprender sus intereses y expectativas, establecer expectativas claras y realistas, y mantener una comunicación abierta y transparente.</a:t>
            </a:r>
          </a:p>
          <a:p>
            <a:pPr algn="just"/>
            <a:endParaRPr lang="es-MX" sz="1000">
              <a:solidFill>
                <a:schemeClr val="tx1"/>
              </a:solidFill>
              <a:latin typeface="IBM Plex Mono" panose="020B0509050203000203" pitchFamily="49" charset="77"/>
            </a:endParaRPr>
          </a:p>
          <a:p>
            <a:pPr marL="228600" indent="-228600" algn="just">
              <a:buFont typeface="+mj-lt"/>
              <a:buAutoNum type="arabicPeriod" startAt="2"/>
            </a:pPr>
            <a:r>
              <a:rPr lang="es-MX" sz="1000">
                <a:solidFill>
                  <a:srgbClr val="0070C0"/>
                </a:solidFill>
                <a:latin typeface="IBM Plex Mono" panose="020B0509050203000203" pitchFamily="49" charset="77"/>
              </a:rPr>
              <a:t>Detección temprana: </a:t>
            </a:r>
            <a:r>
              <a:rPr lang="es-MX" sz="1000">
                <a:solidFill>
                  <a:schemeClr val="tx1"/>
                </a:solidFill>
                <a:latin typeface="IBM Plex Mono" panose="020B0509050203000203" pitchFamily="49" charset="77"/>
              </a:rPr>
              <a:t>Es importante detectar los conflictos en sus primeras etapas para evitar que escalen y se vuelvan más difíciles de resolver. Señales de alerta temprana incluyen:</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Aumento de la tensión o la hostilidad entre los stakeholders.</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Dificultad para comunicarse o llegar a acuerdos.</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Falta de cooperación o colaboración.</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Quejas o reclamos de los stakeholders.</a:t>
            </a:r>
          </a:p>
          <a:p>
            <a:pPr marL="457200" lvl="1" algn="just"/>
            <a:endParaRPr lang="es-MX" sz="1000">
              <a:solidFill>
                <a:schemeClr val="tx1"/>
              </a:solidFill>
              <a:latin typeface="IBM Plex Mono" panose="020B0509050203000203" pitchFamily="49" charset="77"/>
            </a:endParaRPr>
          </a:p>
          <a:p>
            <a:pPr marL="228600" indent="-228600" algn="just">
              <a:buFont typeface="+mj-lt"/>
              <a:buAutoNum type="arabicPeriod" startAt="3"/>
            </a:pPr>
            <a:r>
              <a:rPr lang="es-MX" sz="1000">
                <a:solidFill>
                  <a:srgbClr val="0070C0"/>
                </a:solidFill>
                <a:latin typeface="IBM Plex Mono" panose="020B0509050203000203" pitchFamily="49" charset="77"/>
              </a:rPr>
              <a:t>Evaluación: </a:t>
            </a:r>
            <a:r>
              <a:rPr lang="es-MX" sz="1000">
                <a:solidFill>
                  <a:schemeClr val="tx1"/>
                </a:solidFill>
                <a:latin typeface="IBM Plex Mono" panose="020B0509050203000203" pitchFamily="49" charset="77"/>
              </a:rPr>
              <a:t>Una vez que se ha detectado un conflicto, es importante evaluarlo cuidadosamente para comprender las causas subyacentes y las perspectivas de las partes involucradas. Esto puede implicar:</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Recopilar información de las partes involucradas.</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Analizar la situación desde diferentes perspectivas.</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Identificar los puntos de fricción y las posibles soluciones.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7803181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828943" y="366195"/>
            <a:ext cx="75004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Enfoque</a:t>
            </a:r>
            <a:r>
              <a:rPr lang="en-US" sz="1600">
                <a:solidFill>
                  <a:srgbClr val="0070C0"/>
                </a:solidFill>
                <a:latin typeface="IBM Plex Mono" panose="020B0509050203000203" pitchFamily="49" charset="77"/>
                <a:cs typeface="Calibri"/>
              </a:rPr>
              <a:t> para la </a:t>
            </a:r>
            <a:r>
              <a:rPr lang="en-US" sz="1600" err="1">
                <a:solidFill>
                  <a:srgbClr val="0070C0"/>
                </a:solidFill>
                <a:latin typeface="IBM Plex Mono" panose="020B0509050203000203" pitchFamily="49" charset="77"/>
                <a:cs typeface="Calibri"/>
              </a:rPr>
              <a:t>Resolución</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Conflictos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477875"/>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mj-lt"/>
              <a:buAutoNum type="arabicPeriod" startAt="4"/>
            </a:pPr>
            <a:r>
              <a:rPr lang="es-MX" sz="1000">
                <a:solidFill>
                  <a:srgbClr val="0070C0"/>
                </a:solidFill>
                <a:latin typeface="IBM Plex Mono" panose="020B0509050203000203" pitchFamily="49" charset="77"/>
              </a:rPr>
              <a:t>Estrategias de resolución: </a:t>
            </a:r>
            <a:r>
              <a:rPr lang="es-MX" sz="1000">
                <a:solidFill>
                  <a:schemeClr val="tx1"/>
                </a:solidFill>
                <a:latin typeface="IBM Plex Mono" panose="020B0509050203000203" pitchFamily="49" charset="77"/>
              </a:rPr>
              <a:t>Existen diversas estrategias para resolver conflictos con stakeholders, dependiendo de la naturaleza del conflicto y las características de las partes involucradas. Algunas estrategias comunes incluyen:</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Negociación: Buscar un acuerdo mutuamente beneficioso a través del diálogo.</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Mediación: Un tercero neutral facilita la comunicación y el diálogo entre las partes para llegar a un acuerdo.</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Conciliación: Un tercero neutral ayuda a las partes a identificar puntos en común y desarrollar soluciones que satisfagan sus intereses básicos.</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Arbitraje: Un tercero neutral toma una decisión vinculante para las partes en conflicto.</a:t>
            </a:r>
          </a:p>
          <a:p>
            <a:pPr marL="457200" lvl="1" algn="just"/>
            <a:endParaRPr lang="es-MX" sz="1000">
              <a:solidFill>
                <a:schemeClr val="tx1"/>
              </a:solidFill>
              <a:latin typeface="IBM Plex Mono" panose="020B0509050203000203" pitchFamily="49" charset="77"/>
            </a:endParaRPr>
          </a:p>
          <a:p>
            <a:pPr marL="228600" indent="-228600" algn="just">
              <a:buFont typeface="+mj-lt"/>
              <a:buAutoNum type="arabicPeriod" startAt="4"/>
            </a:pPr>
            <a:r>
              <a:rPr lang="es-MX" sz="1000">
                <a:solidFill>
                  <a:srgbClr val="0070C0"/>
                </a:solidFill>
                <a:latin typeface="IBM Plex Mono" panose="020B0509050203000203" pitchFamily="49" charset="77"/>
              </a:rPr>
              <a:t>Comunicación efectiva: </a:t>
            </a:r>
            <a:r>
              <a:rPr lang="es-MX" sz="1000">
                <a:solidFill>
                  <a:schemeClr val="tx1"/>
                </a:solidFill>
                <a:latin typeface="IBM Plex Mono" panose="020B0509050203000203" pitchFamily="49" charset="77"/>
              </a:rPr>
              <a:t>La comunicación efectiva es fundamental en todas las etapas de la resolución de conflictos. Es importante:</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Escuchar activamente las perspectivas de todas las partes involucradas.</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Mostrar empatía y comprensión hacia las diferentes posiciones.</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Comunicar de manera clara, concisa y respetuosa.</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Enfocarse en los intereses y necesidades subyacentes, no en las posiciones tomadas.</a:t>
            </a:r>
          </a:p>
          <a:p>
            <a:pPr marL="457200" lvl="1" algn="just"/>
            <a:endParaRPr lang="es-MX" sz="1000">
              <a:solidFill>
                <a:schemeClr val="tx1"/>
              </a:solidFill>
              <a:latin typeface="IBM Plex Mono" panose="020B0509050203000203" pitchFamily="49" charset="77"/>
            </a:endParaRPr>
          </a:p>
          <a:p>
            <a:pPr marL="228600" indent="-228600" algn="just">
              <a:buFont typeface="+mj-lt"/>
              <a:buAutoNum type="arabicPeriod" startAt="4"/>
            </a:pPr>
            <a:r>
              <a:rPr lang="es-MX" sz="1000">
                <a:solidFill>
                  <a:srgbClr val="0070C0"/>
                </a:solidFill>
                <a:latin typeface="IBM Plex Mono" panose="020B0509050203000203" pitchFamily="49" charset="77"/>
              </a:rPr>
              <a:t>Seguimiento: </a:t>
            </a:r>
            <a:r>
              <a:rPr lang="es-MX" sz="1000">
                <a:solidFill>
                  <a:schemeClr val="tx1"/>
                </a:solidFill>
                <a:latin typeface="IBM Plex Mono" panose="020B0509050203000203" pitchFamily="49" charset="77"/>
              </a:rPr>
              <a:t>Es importante hacer un seguimiento del proceso de resolución de conflictos para asegurar que se cumplan los acuerdos y que el conflicto no se reavive. Esto puede implicar:</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Establecer mecanismos para monitorear el progreso.</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Brindar apoyo continuo a las partes involucradas.</a:t>
            </a:r>
          </a:p>
          <a:p>
            <a:pPr marL="742950" lvl="1" indent="-285750" algn="just">
              <a:buFont typeface="Arial" panose="020B0604020202020204" pitchFamily="34" charset="0"/>
              <a:buChar char="•"/>
            </a:pPr>
            <a:r>
              <a:rPr lang="es-MX" sz="1000">
                <a:solidFill>
                  <a:schemeClr val="tx1"/>
                </a:solidFill>
                <a:latin typeface="IBM Plex Mono" panose="020B0509050203000203" pitchFamily="49" charset="77"/>
              </a:rPr>
              <a:t>Realizar ajustes en las estrategias de resolución según sea necesario.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19431045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861774"/>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En conclusión, la resolución efectiva de conflictos con stakeholders requiere un enfoque proactivo, una evaluación cuidadosa, el uso de estrategias apropiadas y una comunicación efectiva.</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Al abordar los conflictos de manera oportuna y constructiva, las organizaciones pueden fortalecer las relaciones con las partes interesadas, fomentar la colaboración y aumentar las posibilidades de éxito.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
        <p:nvSpPr>
          <p:cNvPr id="4" name="TextBox 10">
            <a:extLst>
              <a:ext uri="{FF2B5EF4-FFF2-40B4-BE49-F238E27FC236}">
                <a16:creationId xmlns:a16="http://schemas.microsoft.com/office/drawing/2014/main" id="{DB04CCCB-6B13-9F92-576E-5D4CE7192CA3}"/>
              </a:ext>
            </a:extLst>
          </p:cNvPr>
          <p:cNvSpPr txBox="1"/>
          <p:nvPr/>
        </p:nvSpPr>
        <p:spPr>
          <a:xfrm>
            <a:off x="828943" y="366195"/>
            <a:ext cx="75004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Enfoque</a:t>
            </a:r>
            <a:r>
              <a:rPr lang="en-US" sz="1600">
                <a:solidFill>
                  <a:srgbClr val="0070C0"/>
                </a:solidFill>
                <a:latin typeface="IBM Plex Mono" panose="020B0509050203000203" pitchFamily="49" charset="77"/>
                <a:cs typeface="Calibri"/>
              </a:rPr>
              <a:t> para la </a:t>
            </a:r>
            <a:r>
              <a:rPr lang="en-US" sz="1600" err="1">
                <a:solidFill>
                  <a:srgbClr val="0070C0"/>
                </a:solidFill>
                <a:latin typeface="IBM Plex Mono" panose="020B0509050203000203" pitchFamily="49" charset="77"/>
                <a:cs typeface="Calibri"/>
              </a:rPr>
              <a:t>Resolución</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Conflictos</a:t>
            </a:r>
            <a:endParaRPr lang="en-US" sz="1100">
              <a:latin typeface="IBM Plex Mono" panose="020B0509050203000203" pitchFamily="49" charset="77"/>
            </a:endParaRPr>
          </a:p>
        </p:txBody>
      </p:sp>
    </p:spTree>
    <p:extLst>
      <p:ext uri="{BB962C8B-B14F-4D97-AF65-F5344CB8AC3E}">
        <p14:creationId xmlns:p14="http://schemas.microsoft.com/office/powerpoint/2010/main" val="26682048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41549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¿Qué harías si el Product Owner quiere cambiar la prioridad de las Historias de Usuario pero no el Equipo de Desarrollo?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7164143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41549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¿Qué harías si el Product Owner no da respuesta a tus preguntas en alguna sesión de trabajo o refinamiento?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1726338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391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¿Cómo te aseguras de que el requerimiento de negocio está completo?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3" name="Graphic 16" descr="Badge 7 with solid fill">
            <a:extLst>
              <a:ext uri="{FF2B5EF4-FFF2-40B4-BE49-F238E27FC236}">
                <a16:creationId xmlns:a16="http://schemas.microsoft.com/office/drawing/2014/main" id="{CA58A64A-DB60-405B-25BC-1458D5176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2507501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Responsabilidades del Business Analyst</a:t>
            </a:r>
          </a:p>
        </p:txBody>
      </p:sp>
    </p:spTree>
    <p:extLst>
      <p:ext uri="{BB962C8B-B14F-4D97-AF65-F5344CB8AC3E}">
        <p14:creationId xmlns:p14="http://schemas.microsoft.com/office/powerpoint/2010/main" val="322463509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092881"/>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Ejemplo 1: Retraso en la entrega de un proyecto</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Situación: Un cliente está insatisfecho con el retraso en la entrega de un proyecto debido a problemas técnicos imprevistos.</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Estrategia de resolución:</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Comunicación proactiva: Informar al cliente sobre el retraso lo antes posible, explicando las causas y las medidas que se están tomando para solucionarlo.</a:t>
            </a:r>
          </a:p>
          <a:p>
            <a:pPr marL="171450" indent="-171450" algn="just">
              <a:buFont typeface="Wingdings" pitchFamily="2" charset="2"/>
              <a:buChar char="Ø"/>
            </a:pPr>
            <a:r>
              <a:rPr lang="es-MX" sz="1000">
                <a:solidFill>
                  <a:schemeClr val="tx1"/>
                </a:solidFill>
                <a:latin typeface="IBM Plex Mono" panose="020B0509050203000203" pitchFamily="49" charset="77"/>
              </a:rPr>
              <a:t>Negociación: Buscar un acuerdo con el cliente para compensar el retraso, como ofrecer un descuento en el precio final o servicios adicionales.</a:t>
            </a:r>
          </a:p>
          <a:p>
            <a:pPr marL="171450" indent="-171450" algn="just">
              <a:buFont typeface="Wingdings" pitchFamily="2" charset="2"/>
              <a:buChar char="Ø"/>
            </a:pPr>
            <a:r>
              <a:rPr lang="es-MX" sz="1000">
                <a:solidFill>
                  <a:schemeClr val="tx1"/>
                </a:solidFill>
                <a:latin typeface="IBM Plex Mono" panose="020B0509050203000203" pitchFamily="49" charset="77"/>
              </a:rPr>
              <a:t>Compromiso: Ofrecer actualizaciones regulares al cliente sobre el progreso del proyecto y mantener una comunicación abierta para abordar cualquier inquietud.</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
        <p:nvSpPr>
          <p:cNvPr id="4" name="TextBox 10">
            <a:extLst>
              <a:ext uri="{FF2B5EF4-FFF2-40B4-BE49-F238E27FC236}">
                <a16:creationId xmlns:a16="http://schemas.microsoft.com/office/drawing/2014/main" id="{DB04CCCB-6B13-9F92-576E-5D4CE7192CA3}"/>
              </a:ext>
            </a:extLst>
          </p:cNvPr>
          <p:cNvSpPr txBox="1"/>
          <p:nvPr/>
        </p:nvSpPr>
        <p:spPr>
          <a:xfrm>
            <a:off x="828943" y="366195"/>
            <a:ext cx="75004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Resolución</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Conflictos</a:t>
            </a:r>
            <a:r>
              <a:rPr lang="en-US" sz="1600">
                <a:solidFill>
                  <a:srgbClr val="0070C0"/>
                </a:solidFill>
                <a:latin typeface="IBM Plex Mono" panose="020B0509050203000203" pitchFamily="49" charset="77"/>
                <a:cs typeface="Calibri"/>
              </a:rPr>
              <a:t> con Stakeholders</a:t>
            </a:r>
            <a:endParaRPr lang="en-US" sz="1100">
              <a:latin typeface="IBM Plex Mono" panose="020B0509050203000203" pitchFamily="49" charset="77"/>
            </a:endParaRPr>
          </a:p>
        </p:txBody>
      </p:sp>
    </p:spTree>
    <p:extLst>
      <p:ext uri="{BB962C8B-B14F-4D97-AF65-F5344CB8AC3E}">
        <p14:creationId xmlns:p14="http://schemas.microsoft.com/office/powerpoint/2010/main" val="5325848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092881"/>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Ejemplo 2: Desacuerdos sobre el alcance del proyecto</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Situación: Un proveedor no está de acuerdo con el alcance del proyecto y solicita un pago adicional por trabajos no contemplados en el contrato inicial.</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Estrategia de resolución:</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Revisión del contrato: Revisar cuidadosamente el contrato original para determinar las responsabilidades de cada parte y el alcance acordado del proyecto.</a:t>
            </a:r>
          </a:p>
          <a:p>
            <a:pPr marL="171450" indent="-171450" algn="just">
              <a:buFont typeface="Wingdings" pitchFamily="2" charset="2"/>
              <a:buChar char="Ø"/>
            </a:pPr>
            <a:r>
              <a:rPr lang="es-MX" sz="1000">
                <a:solidFill>
                  <a:schemeClr val="tx1"/>
                </a:solidFill>
                <a:latin typeface="IBM Plex Mono" panose="020B0509050203000203" pitchFamily="49" charset="77"/>
              </a:rPr>
              <a:t>Mediación: Buscar la ayuda de un mediador neutral para facilitar el diálogo entre las partes y llegar a un acuerdo mutuo sobre el alcance del proyecto y la compensación correspondiente.</a:t>
            </a:r>
          </a:p>
          <a:p>
            <a:pPr marL="171450" indent="-171450" algn="just">
              <a:buFont typeface="Wingdings" pitchFamily="2" charset="2"/>
              <a:buChar char="Ø"/>
            </a:pPr>
            <a:r>
              <a:rPr lang="es-MX" sz="1000">
                <a:solidFill>
                  <a:schemeClr val="tx1"/>
                </a:solidFill>
                <a:latin typeface="IBM Plex Mono" panose="020B0509050203000203" pitchFamily="49" charset="77"/>
              </a:rPr>
              <a:t>Negociación: Negociar un nuevo contrato o una modificación al contrato original que detalle claramente el alcance del proyecto y la compensación acordada para ambas partes.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
        <p:nvSpPr>
          <p:cNvPr id="4" name="TextBox 10">
            <a:extLst>
              <a:ext uri="{FF2B5EF4-FFF2-40B4-BE49-F238E27FC236}">
                <a16:creationId xmlns:a16="http://schemas.microsoft.com/office/drawing/2014/main" id="{DB04CCCB-6B13-9F92-576E-5D4CE7192CA3}"/>
              </a:ext>
            </a:extLst>
          </p:cNvPr>
          <p:cNvSpPr txBox="1"/>
          <p:nvPr/>
        </p:nvSpPr>
        <p:spPr>
          <a:xfrm>
            <a:off x="828943" y="366195"/>
            <a:ext cx="75004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Resolución</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Conflictos</a:t>
            </a:r>
            <a:r>
              <a:rPr lang="en-US" sz="1600">
                <a:solidFill>
                  <a:srgbClr val="0070C0"/>
                </a:solidFill>
                <a:latin typeface="IBM Plex Mono" panose="020B0509050203000203" pitchFamily="49" charset="77"/>
                <a:cs typeface="Calibri"/>
              </a:rPr>
              <a:t> con Stakeholders</a:t>
            </a:r>
            <a:endParaRPr lang="en-US" sz="1100">
              <a:latin typeface="IBM Plex Mono" panose="020B0509050203000203" pitchFamily="49" charset="77"/>
            </a:endParaRPr>
          </a:p>
        </p:txBody>
      </p:sp>
    </p:spTree>
    <p:extLst>
      <p:ext uri="{BB962C8B-B14F-4D97-AF65-F5344CB8AC3E}">
        <p14:creationId xmlns:p14="http://schemas.microsoft.com/office/powerpoint/2010/main" val="260709643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016210"/>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Ejemplo 3: Desacuerdos sobre los requisitos del software</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Situación: El cliente y el equipo de desarrollo de software tienen diferentes visiones sobre los requisitos del software, lo que genera retrasos, costos adicionales y frustración en ambas partes.</a:t>
            </a: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Estrategia de resolución:</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Reuniones de aclaración y prototipado: Implementar reuniones periódicas con el cliente para aclarar los requisitos del software. Utilizar técnicas como prototipos, diagramas de flujo de trabajo y casos de uso para visualizar las funcionalidades y obtener retroalimentación temprana.</a:t>
            </a:r>
          </a:p>
          <a:p>
            <a:pPr marL="171450" indent="-171450" algn="just">
              <a:buFont typeface="Wingdings" pitchFamily="2" charset="2"/>
              <a:buChar char="Ø"/>
            </a:pPr>
            <a:r>
              <a:rPr lang="es-MX" sz="1000">
                <a:solidFill>
                  <a:schemeClr val="tx1"/>
                </a:solidFill>
                <a:latin typeface="IBM Plex Mono" panose="020B0509050203000203" pitchFamily="49" charset="77"/>
              </a:rPr>
              <a:t>Gestión de expectativas realista: Establecer expectativas claras y realistas sobre el alcance del proyecto, las funcionalidades que se incluirán y las fechas de entrega. Evitar promesas que no se puedan cumplir y comunicar los cambios de manera oportuna.</a:t>
            </a:r>
          </a:p>
          <a:p>
            <a:pPr marL="171450" indent="-171450" algn="just">
              <a:buFont typeface="Wingdings" pitchFamily="2" charset="2"/>
              <a:buChar char="Ø"/>
            </a:pPr>
            <a:r>
              <a:rPr lang="es-MX" sz="1000">
                <a:solidFill>
                  <a:schemeClr val="tx1"/>
                </a:solidFill>
                <a:latin typeface="IBM Plex Mono" panose="020B0509050203000203" pitchFamily="49" charset="77"/>
              </a:rPr>
              <a:t>Priorización colaborativa: Colaborar con el cliente para priorizar los requisitos del software en función de su importancia y valor comercial. Utilizar herramientas como matrices de priorización para facilitar la toma de decisiones conjunta.</a:t>
            </a:r>
          </a:p>
          <a:p>
            <a:pPr marL="171450" indent="-171450" algn="just">
              <a:buFont typeface="Wingdings" pitchFamily="2" charset="2"/>
              <a:buChar char="Ø"/>
            </a:pPr>
            <a:r>
              <a:rPr lang="es-MX" sz="1000">
                <a:solidFill>
                  <a:schemeClr val="tx1"/>
                </a:solidFill>
                <a:latin typeface="IBM Plex Mono" panose="020B0509050203000203" pitchFamily="49" charset="77"/>
              </a:rPr>
              <a:t>Documentación detallada y actualizada: Documentar los requisitos del software de manera clara, concisa y comprensible para todas las partes involucradas. Mantener la documentación actualizada a medida que el proyecto avanza.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3"/>
          <a:stretch>
            <a:fillRect/>
          </a:stretch>
        </p:blipFill>
        <p:spPr>
          <a:xfrm>
            <a:off x="8351052" y="4781861"/>
            <a:ext cx="682903" cy="273844"/>
          </a:xfrm>
          <a:prstGeom prst="rect">
            <a:avLst/>
          </a:prstGeom>
        </p:spPr>
      </p:pic>
      <p:pic>
        <p:nvPicPr>
          <p:cNvPr id="2" name="Graphic 16" descr="Badge 7 with solid fill">
            <a:extLst>
              <a:ext uri="{FF2B5EF4-FFF2-40B4-BE49-F238E27FC236}">
                <a16:creationId xmlns:a16="http://schemas.microsoft.com/office/drawing/2014/main" id="{CF378EB2-E48F-72B2-D7FA-0C4676CCE9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
        <p:nvSpPr>
          <p:cNvPr id="4" name="TextBox 10">
            <a:extLst>
              <a:ext uri="{FF2B5EF4-FFF2-40B4-BE49-F238E27FC236}">
                <a16:creationId xmlns:a16="http://schemas.microsoft.com/office/drawing/2014/main" id="{DB04CCCB-6B13-9F92-576E-5D4CE7192CA3}"/>
              </a:ext>
            </a:extLst>
          </p:cNvPr>
          <p:cNvSpPr txBox="1"/>
          <p:nvPr/>
        </p:nvSpPr>
        <p:spPr>
          <a:xfrm>
            <a:off x="828943" y="366195"/>
            <a:ext cx="75004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Resolución</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Conflictos</a:t>
            </a:r>
            <a:r>
              <a:rPr lang="en-US" sz="1600">
                <a:solidFill>
                  <a:srgbClr val="0070C0"/>
                </a:solidFill>
                <a:latin typeface="IBM Plex Mono" panose="020B0509050203000203" pitchFamily="49" charset="77"/>
                <a:cs typeface="Calibri"/>
              </a:rPr>
              <a:t> con Stakeholders</a:t>
            </a:r>
            <a:endParaRPr lang="en-US" sz="1100">
              <a:latin typeface="IBM Plex Mono" panose="020B0509050203000203" pitchFamily="49" charset="77"/>
            </a:endParaRPr>
          </a:p>
        </p:txBody>
      </p:sp>
    </p:spTree>
    <p:extLst>
      <p:ext uri="{BB962C8B-B14F-4D97-AF65-F5344CB8AC3E}">
        <p14:creationId xmlns:p14="http://schemas.microsoft.com/office/powerpoint/2010/main" val="13321912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#12</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147732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pitchFamily="2" charset="2"/>
              <a:buChar char="Ø"/>
            </a:pPr>
            <a:r>
              <a:rPr lang="es-MX" sz="1000">
                <a:solidFill>
                  <a:schemeClr val="tx1"/>
                </a:solidFill>
                <a:latin typeface="IBM Plex Mono" panose="020B0509050203000203" pitchFamily="49" charset="77"/>
              </a:rPr>
              <a:t>Conflicto 1: Problemas de comunicación entre el equipo de desarrollo y el cliente</a:t>
            </a:r>
          </a:p>
          <a:p>
            <a:pPr marL="514441" lvl="1" indent="-171450">
              <a:buFont typeface="Arial" panose="020B0604020202020204" pitchFamily="34" charset="0"/>
              <a:buChar char="•"/>
            </a:pPr>
            <a:r>
              <a:rPr lang="es-MX" sz="1000">
                <a:solidFill>
                  <a:schemeClr val="tx1"/>
                </a:solidFill>
                <a:latin typeface="IBM Plex Mono" panose="020B0509050203000203" pitchFamily="49" charset="77"/>
              </a:rPr>
              <a:t>Situación: La falta de comunicación efectiva entre el equipo de desarrollo y el cliente genera malentendidos, retrasos y una sensación de insatisfacción en ambas partes.</a:t>
            </a:r>
          </a:p>
          <a:p>
            <a:pPr marL="514441" lvl="1" indent="-171450">
              <a:buFont typeface="Arial" panose="020B0604020202020204" pitchFamily="34" charset="0"/>
              <a:buChar char="•"/>
            </a:pPr>
            <a:r>
              <a:rPr lang="es-MX" sz="1000">
                <a:solidFill>
                  <a:schemeClr val="tx1"/>
                </a:solidFill>
                <a:latin typeface="IBM Plex Mono" panose="020B0509050203000203" pitchFamily="49" charset="77"/>
              </a:rPr>
              <a:t>Estrategia de resolución:</a:t>
            </a:r>
          </a:p>
          <a:p>
            <a:endParaRPr lang="es-MX" sz="1000">
              <a:solidFill>
                <a:schemeClr val="tx1"/>
              </a:solidFill>
              <a:latin typeface="IBM Plex Mono" panose="020B0509050203000203" pitchFamily="49" charset="77"/>
            </a:endParaRPr>
          </a:p>
          <a:p>
            <a:pPr marL="171450" indent="-171450" algn="l">
              <a:buFont typeface="Wingdings" pitchFamily="2" charset="2"/>
              <a:buChar char="Ø"/>
            </a:pPr>
            <a:r>
              <a:rPr lang="es-MX" sz="1000">
                <a:solidFill>
                  <a:schemeClr val="tx1"/>
                </a:solidFill>
                <a:latin typeface="IBM Plex Mono" panose="020B0509050203000203" pitchFamily="49" charset="77"/>
              </a:rPr>
              <a:t>Conflicto 2: Retrasos en el desarrollo del software</a:t>
            </a:r>
          </a:p>
          <a:p>
            <a:pPr marL="514441" lvl="1" indent="-171450">
              <a:buFont typeface="Arial" panose="020B0604020202020204" pitchFamily="34" charset="0"/>
              <a:buChar char="•"/>
            </a:pPr>
            <a:r>
              <a:rPr lang="es-MX" sz="1000">
                <a:solidFill>
                  <a:schemeClr val="tx1"/>
                </a:solidFill>
                <a:latin typeface="IBM Plex Mono" panose="020B0509050203000203" pitchFamily="49" charset="77"/>
              </a:rPr>
              <a:t>Situación: Surgen retrasos inesperados en el desarrollo del software debido a problemas técnicos, cambios en los requisitos o falta de recursos.</a:t>
            </a:r>
          </a:p>
          <a:p>
            <a:pPr marL="514441" lvl="1" indent="-171450">
              <a:buFont typeface="Arial" panose="020B0604020202020204" pitchFamily="34" charset="0"/>
              <a:buChar char="•"/>
            </a:pPr>
            <a:r>
              <a:rPr lang="es-MX" sz="1000">
                <a:solidFill>
                  <a:schemeClr val="tx1"/>
                </a:solidFill>
                <a:latin typeface="IBM Plex Mono" panose="020B0509050203000203" pitchFamily="49" charset="77"/>
              </a:rPr>
              <a:t>Estrategia de resolución: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2" name="Pentágono 1">
            <a:extLst>
              <a:ext uri="{FF2B5EF4-FFF2-40B4-BE49-F238E27FC236}">
                <a16:creationId xmlns:a16="http://schemas.microsoft.com/office/drawing/2014/main" id="{7DD2C010-7CA2-7CA0-8EBA-3E22CA4F55D0}"/>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Graphic 14" descr="Badge 5 with solid fill">
            <a:extLst>
              <a:ext uri="{FF2B5EF4-FFF2-40B4-BE49-F238E27FC236}">
                <a16:creationId xmlns:a16="http://schemas.microsoft.com/office/drawing/2014/main" id="{1789B1E2-E610-927E-B79A-6F2FB7F8CD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4691" y="72768"/>
            <a:ext cx="552554" cy="552554"/>
          </a:xfrm>
          <a:prstGeom prst="rect">
            <a:avLst/>
          </a:prstGeom>
        </p:spPr>
      </p:pic>
    </p:spTree>
    <p:extLst>
      <p:ext uri="{BB962C8B-B14F-4D97-AF65-F5344CB8AC3E}">
        <p14:creationId xmlns:p14="http://schemas.microsoft.com/office/powerpoint/2010/main" val="1299135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Graphic 17" descr="Badge 1 with solid fill">
            <a:extLst>
              <a:ext uri="{FF2B5EF4-FFF2-40B4-BE49-F238E27FC236}">
                <a16:creationId xmlns:a16="http://schemas.microsoft.com/office/drawing/2014/main" id="{291C99B8-8E00-0CED-4044-FF3A1585BE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3660" y="65716"/>
            <a:ext cx="538047" cy="551986"/>
          </a:xfrm>
          <a:prstGeom prst="rect">
            <a:avLst/>
          </a:prstGeom>
        </p:spPr>
      </p:pic>
      <p:pic>
        <p:nvPicPr>
          <p:cNvPr id="6" name="Imagen 5">
            <a:extLst>
              <a:ext uri="{FF2B5EF4-FFF2-40B4-BE49-F238E27FC236}">
                <a16:creationId xmlns:a16="http://schemas.microsoft.com/office/drawing/2014/main" id="{E6BE5D60-E100-0913-172F-87E4553F9855}"/>
              </a:ext>
            </a:extLst>
          </p:cNvPr>
          <p:cNvPicPr>
            <a:picLocks noChangeAspect="1"/>
          </p:cNvPicPr>
          <p:nvPr/>
        </p:nvPicPr>
        <p:blipFill>
          <a:blip r:embed="rId4"/>
          <a:stretch>
            <a:fillRect/>
          </a:stretch>
        </p:blipFill>
        <p:spPr>
          <a:xfrm>
            <a:off x="8351052" y="4781861"/>
            <a:ext cx="682903" cy="273844"/>
          </a:xfrm>
          <a:prstGeom prst="rect">
            <a:avLst/>
          </a:prstGeom>
        </p:spPr>
      </p:pic>
      <p:graphicFrame>
        <p:nvGraphicFramePr>
          <p:cNvPr id="20" name="TextBox 12">
            <a:extLst>
              <a:ext uri="{FF2B5EF4-FFF2-40B4-BE49-F238E27FC236}">
                <a16:creationId xmlns:a16="http://schemas.microsoft.com/office/drawing/2014/main" id="{31D49DB6-A969-8C6D-85A6-C1CE652B7EF4}"/>
              </a:ext>
            </a:extLst>
          </p:cNvPr>
          <p:cNvGraphicFramePr/>
          <p:nvPr>
            <p:extLst>
              <p:ext uri="{D42A27DB-BD31-4B8C-83A1-F6EECF244321}">
                <p14:modId xmlns:p14="http://schemas.microsoft.com/office/powerpoint/2010/main" val="2955900737"/>
              </p:ext>
            </p:extLst>
          </p:nvPr>
        </p:nvGraphicFramePr>
        <p:xfrm>
          <a:off x="160878" y="903924"/>
          <a:ext cx="4270816" cy="29623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10">
            <a:extLst>
              <a:ext uri="{FF2B5EF4-FFF2-40B4-BE49-F238E27FC236}">
                <a16:creationId xmlns:a16="http://schemas.microsoft.com/office/drawing/2014/main" id="{CE94574F-E35B-0A31-C45F-0204A6E26966}"/>
              </a:ext>
            </a:extLst>
          </p:cNvPr>
          <p:cNvSpPr txBox="1"/>
          <p:nvPr/>
        </p:nvSpPr>
        <p:spPr>
          <a:xfrm>
            <a:off x="1245326" y="366195"/>
            <a:ext cx="66359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Responsabilidades</a:t>
            </a:r>
            <a:r>
              <a:rPr lang="en-US" sz="1600">
                <a:solidFill>
                  <a:srgbClr val="0070C0"/>
                </a:solidFill>
                <a:latin typeface="IBM Plex Mono" panose="020B0509050203000203" pitchFamily="49" charset="77"/>
                <a:cs typeface="Calibri"/>
              </a:rPr>
              <a:t> del Business Analyst</a:t>
            </a:r>
            <a:endParaRPr lang="en-US" sz="1100">
              <a:latin typeface="IBM Plex Mono" panose="020B0509050203000203" pitchFamily="49" charset="77"/>
            </a:endParaRPr>
          </a:p>
        </p:txBody>
      </p:sp>
      <p:sp>
        <p:nvSpPr>
          <p:cNvPr id="9" name="Marcador de pie de página 2">
            <a:extLst>
              <a:ext uri="{FF2B5EF4-FFF2-40B4-BE49-F238E27FC236}">
                <a16:creationId xmlns:a16="http://schemas.microsoft.com/office/drawing/2014/main" id="{052F649C-D50D-1395-9988-CC1F2C8CF6C6}"/>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graphicFrame>
        <p:nvGraphicFramePr>
          <p:cNvPr id="10" name="TextBox 12">
            <a:extLst>
              <a:ext uri="{FF2B5EF4-FFF2-40B4-BE49-F238E27FC236}">
                <a16:creationId xmlns:a16="http://schemas.microsoft.com/office/drawing/2014/main" id="{8752920A-3923-55F5-864A-8C6297370CA0}"/>
              </a:ext>
            </a:extLst>
          </p:cNvPr>
          <p:cNvGraphicFramePr/>
          <p:nvPr>
            <p:extLst>
              <p:ext uri="{D42A27DB-BD31-4B8C-83A1-F6EECF244321}">
                <p14:modId xmlns:p14="http://schemas.microsoft.com/office/powerpoint/2010/main" val="2086934868"/>
              </p:ext>
            </p:extLst>
          </p:nvPr>
        </p:nvGraphicFramePr>
        <p:xfrm>
          <a:off x="4712308" y="903924"/>
          <a:ext cx="4270817" cy="296239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744925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391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¿Qué otras habilidades, conocimientos y responsabilidades pueden tener los Business Analysts?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17" descr="Badge 1 with solid fill">
            <a:extLst>
              <a:ext uri="{FF2B5EF4-FFF2-40B4-BE49-F238E27FC236}">
                <a16:creationId xmlns:a16="http://schemas.microsoft.com/office/drawing/2014/main" id="{B49993FC-2A91-38E8-7C9B-68542A76AB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3660" y="65716"/>
            <a:ext cx="538047" cy="551986"/>
          </a:xfrm>
          <a:prstGeom prst="rect">
            <a:avLst/>
          </a:prstGeom>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spTree>
    <p:extLst>
      <p:ext uri="{BB962C8B-B14F-4D97-AF65-F5344CB8AC3E}">
        <p14:creationId xmlns:p14="http://schemas.microsoft.com/office/powerpoint/2010/main" val="358376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49" name="Arc 10248">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506729" y="581887"/>
            <a:ext cx="2240924"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669612" y="1027628"/>
            <a:ext cx="3319164" cy="17907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2400" err="1">
                <a:solidFill>
                  <a:srgbClr val="FFFFFF"/>
                </a:solidFill>
                <a:latin typeface="IBM Plex Mono" panose="020B0509050203000203" pitchFamily="49" charset="77"/>
                <a:ea typeface="+mj-ea"/>
                <a:cs typeface="+mj-cs"/>
              </a:rPr>
              <a:t>Comprender</a:t>
            </a:r>
            <a:r>
              <a:rPr lang="en-US" sz="2400">
                <a:solidFill>
                  <a:srgbClr val="FFFFFF"/>
                </a:solidFill>
                <a:latin typeface="IBM Plex Mono" panose="020B0509050203000203" pitchFamily="49" charset="77"/>
                <a:ea typeface="+mj-ea"/>
                <a:cs typeface="+mj-cs"/>
              </a:rPr>
              <a:t> las </a:t>
            </a:r>
            <a:r>
              <a:rPr lang="en-US" sz="2400" err="1">
                <a:solidFill>
                  <a:srgbClr val="FFFFFF"/>
                </a:solidFill>
                <a:latin typeface="IBM Plex Mono" panose="020B0509050203000203" pitchFamily="49" charset="77"/>
                <a:ea typeface="+mj-ea"/>
                <a:cs typeface="+mj-cs"/>
              </a:rPr>
              <a:t>Necesidades</a:t>
            </a:r>
            <a:r>
              <a:rPr lang="en-US" sz="2400">
                <a:solidFill>
                  <a:srgbClr val="FFFFFF"/>
                </a:solidFill>
                <a:latin typeface="IBM Plex Mono" panose="020B0509050203000203" pitchFamily="49" charset="77"/>
                <a:ea typeface="+mj-ea"/>
                <a:cs typeface="+mj-cs"/>
              </a:rPr>
              <a:t> de </a:t>
            </a:r>
            <a:r>
              <a:rPr lang="en-US" sz="2400" err="1">
                <a:solidFill>
                  <a:srgbClr val="FFFFFF"/>
                </a:solidFill>
                <a:latin typeface="IBM Plex Mono" panose="020B0509050203000203" pitchFamily="49" charset="77"/>
                <a:ea typeface="+mj-ea"/>
                <a:cs typeface="+mj-cs"/>
              </a:rPr>
              <a:t>Negocio</a:t>
            </a:r>
            <a:endParaRPr lang="en-US" sz="2400">
              <a:solidFill>
                <a:srgbClr val="FFFFFF"/>
              </a:solidFill>
              <a:latin typeface="IBM Plex Mono" panose="020B0509050203000203" pitchFamily="49" charset="77"/>
              <a:ea typeface="+mj-ea"/>
              <a:cs typeface="+mj-cs"/>
            </a:endParaRPr>
          </a:p>
        </p:txBody>
      </p:sp>
      <p:sp>
        <p:nvSpPr>
          <p:cNvPr id="10251" name="Oval 10250">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1982" y="1597567"/>
            <a:ext cx="343368" cy="3340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53" name="Freeform: Shape 10252">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0404" y="2337054"/>
            <a:ext cx="3283596" cy="2806446"/>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55" name="Freeform: Shape 10254">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4798" y="0"/>
            <a:ext cx="3156358" cy="275871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11" descr="Badge with solid fill">
            <a:extLst>
              <a:ext uri="{FF2B5EF4-FFF2-40B4-BE49-F238E27FC236}">
                <a16:creationId xmlns:a16="http://schemas.microsoft.com/office/drawing/2014/main" id="{19A99F6C-9DD5-7D92-BFF0-CD891CA29F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6964" y="202635"/>
            <a:ext cx="2032025" cy="2032025"/>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10242" name="Picture 2" descr="Business Analysis, Market Research Gráfico por DEEMKA STUDIO · Creative  Fabrica">
            <a:extLst>
              <a:ext uri="{FF2B5EF4-FFF2-40B4-BE49-F238E27FC236}">
                <a16:creationId xmlns:a16="http://schemas.microsoft.com/office/drawing/2014/main" id="{465A83F8-EA19-066B-DE4B-A1C08332D4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40" t="13677" r="17102" b="15232"/>
          <a:stretch/>
        </p:blipFill>
        <p:spPr bwMode="auto">
          <a:xfrm>
            <a:off x="6469932" y="2864772"/>
            <a:ext cx="2498487" cy="1839600"/>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13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7FF6637-EA92-A7A6-34E4-6621136B0842}"/>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2316480" y="120979"/>
            <a:ext cx="44936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err="1">
                <a:solidFill>
                  <a:srgbClr val="0070C0"/>
                </a:solidFill>
                <a:latin typeface="IBM Plex Mono" panose="020B0509050203000203" pitchFamily="49" charset="77"/>
                <a:cs typeface="Calibri"/>
              </a:rPr>
              <a:t>Presentación</a:t>
            </a:r>
            <a:r>
              <a:rPr lang="en-US" sz="1800">
                <a:solidFill>
                  <a:srgbClr val="0070C0"/>
                </a:solidFill>
                <a:latin typeface="IBM Plex Mono" panose="020B0509050203000203" pitchFamily="49" charset="77"/>
                <a:cs typeface="Calibri"/>
              </a:rPr>
              <a:t> Individual</a:t>
            </a:r>
          </a:p>
        </p:txBody>
      </p:sp>
      <p:pic>
        <p:nvPicPr>
          <p:cNvPr id="39" name="Imagen 38">
            <a:extLst>
              <a:ext uri="{FF2B5EF4-FFF2-40B4-BE49-F238E27FC236}">
                <a16:creationId xmlns:a16="http://schemas.microsoft.com/office/drawing/2014/main" id="{D9EF5D39-EE02-B096-2681-E9FAE457E34E}"/>
              </a:ext>
            </a:extLst>
          </p:cNvPr>
          <p:cNvPicPr>
            <a:picLocks noChangeAspect="1"/>
          </p:cNvPicPr>
          <p:nvPr/>
        </p:nvPicPr>
        <p:blipFill>
          <a:blip r:embed="rId2"/>
          <a:stretch>
            <a:fillRect/>
          </a:stretch>
        </p:blipFill>
        <p:spPr>
          <a:xfrm>
            <a:off x="8351052" y="4781861"/>
            <a:ext cx="682903" cy="273844"/>
          </a:xfrm>
          <a:prstGeom prst="rect">
            <a:avLst/>
          </a:prstGeom>
        </p:spPr>
      </p:pic>
      <p:sp>
        <p:nvSpPr>
          <p:cNvPr id="2" name="TextBox 12">
            <a:extLst>
              <a:ext uri="{FF2B5EF4-FFF2-40B4-BE49-F238E27FC236}">
                <a16:creationId xmlns:a16="http://schemas.microsoft.com/office/drawing/2014/main" id="{6CEE1B1C-508E-5D8F-691B-E1BBF91E586C}"/>
              </a:ext>
            </a:extLst>
          </p:cNvPr>
          <p:cNvSpPr txBox="1"/>
          <p:nvPr/>
        </p:nvSpPr>
        <p:spPr>
          <a:xfrm>
            <a:off x="4572000" y="2040834"/>
            <a:ext cx="4332718" cy="1061829"/>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mj-lt"/>
              <a:buAutoNum type="arabicPeriod"/>
            </a:pPr>
            <a:r>
              <a:rPr lang="es-MX" sz="900">
                <a:solidFill>
                  <a:schemeClr val="tx1"/>
                </a:solidFill>
                <a:latin typeface="IBM Plex Mono" panose="020B0509050203000203" pitchFamily="49" charset="77"/>
              </a:rPr>
              <a:t>Enciende tu cámara.</a:t>
            </a:r>
          </a:p>
          <a:p>
            <a:pPr marL="228600" indent="-228600" algn="just">
              <a:buFont typeface="+mj-lt"/>
              <a:buAutoNum type="arabicPeriod"/>
            </a:pPr>
            <a:endParaRPr lang="es-MX" sz="900">
              <a:solidFill>
                <a:schemeClr val="tx1"/>
              </a:solidFill>
              <a:latin typeface="IBM Plex Mono" panose="020B0509050203000203" pitchFamily="49" charset="77"/>
            </a:endParaRPr>
          </a:p>
          <a:p>
            <a:pPr marL="228600" indent="-228600" algn="just">
              <a:buFont typeface="+mj-lt"/>
              <a:buAutoNum type="arabicPeriod"/>
            </a:pPr>
            <a:r>
              <a:rPr lang="es-MX" sz="900">
                <a:solidFill>
                  <a:schemeClr val="tx1"/>
                </a:solidFill>
                <a:latin typeface="IBM Plex Mono" panose="020B0509050203000203" pitchFamily="49" charset="77"/>
              </a:rPr>
              <a:t>Menciona tu nombre y tu rol.</a:t>
            </a:r>
          </a:p>
          <a:p>
            <a:pPr marL="228600" indent="-228600" algn="just">
              <a:buFont typeface="+mj-lt"/>
              <a:buAutoNum type="arabicPeriod"/>
            </a:pPr>
            <a:endParaRPr lang="es-MX" sz="900">
              <a:solidFill>
                <a:schemeClr val="tx1"/>
              </a:solidFill>
              <a:latin typeface="IBM Plex Mono" panose="020B0509050203000203" pitchFamily="49" charset="77"/>
            </a:endParaRPr>
          </a:p>
          <a:p>
            <a:pPr marL="228600" indent="-228600" algn="just">
              <a:buFont typeface="+mj-lt"/>
              <a:buAutoNum type="arabicPeriod"/>
            </a:pPr>
            <a:r>
              <a:rPr lang="es-MX" sz="900">
                <a:solidFill>
                  <a:schemeClr val="tx1"/>
                </a:solidFill>
                <a:latin typeface="IBM Plex Mono" panose="020B0509050203000203" pitchFamily="49" charset="77"/>
              </a:rPr>
              <a:t>Responde a la pregunta: ¿Qué espero de esta Academia?</a:t>
            </a:r>
          </a:p>
          <a:p>
            <a:pPr marL="228600" indent="-228600" algn="just">
              <a:buFont typeface="+mj-lt"/>
              <a:buAutoNum type="arabicPeriod"/>
            </a:pPr>
            <a:endParaRPr lang="es-MX" sz="900">
              <a:solidFill>
                <a:schemeClr val="tx1"/>
              </a:solidFill>
              <a:latin typeface="IBM Plex Mono" panose="020B0509050203000203" pitchFamily="49" charset="77"/>
            </a:endParaRPr>
          </a:p>
          <a:p>
            <a:pPr marL="228600" indent="-228600" algn="just">
              <a:buFont typeface="+mj-lt"/>
              <a:buAutoNum type="arabicPeriod"/>
            </a:pPr>
            <a:r>
              <a:rPr lang="es-MX" sz="900">
                <a:solidFill>
                  <a:schemeClr val="tx1"/>
                </a:solidFill>
                <a:latin typeface="IBM Plex Mono" panose="020B0509050203000203" pitchFamily="49" charset="77"/>
              </a:rPr>
              <a:t>Ya puedes apagar tu cámara.</a:t>
            </a:r>
          </a:p>
        </p:txBody>
      </p:sp>
      <p:sp>
        <p:nvSpPr>
          <p:cNvPr id="5" name="Rectángulo 4">
            <a:extLst>
              <a:ext uri="{FF2B5EF4-FFF2-40B4-BE49-F238E27FC236}">
                <a16:creationId xmlns:a16="http://schemas.microsoft.com/office/drawing/2014/main" id="{5D403A30-02E4-9DED-FC4F-F3D819AEDA22}"/>
              </a:ext>
            </a:extLst>
          </p:cNvPr>
          <p:cNvSpPr/>
          <p:nvPr/>
        </p:nvSpPr>
        <p:spPr>
          <a:xfrm>
            <a:off x="2063750" y="2295525"/>
            <a:ext cx="523875" cy="142875"/>
          </a:xfrm>
          <a:prstGeom prst="rect">
            <a:avLst/>
          </a:prstGeom>
          <a:solidFill>
            <a:srgbClr val="F3F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36" name="Picture 12" descr="Videos &amp; transcripts | MINDS">
            <a:extLst>
              <a:ext uri="{FF2B5EF4-FFF2-40B4-BE49-F238E27FC236}">
                <a16:creationId xmlns:a16="http://schemas.microsoft.com/office/drawing/2014/main" id="{12521C6D-91EB-396A-A829-0A7C5F490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16" y="1053163"/>
            <a:ext cx="3457128" cy="3037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835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Requerimientos de Negocio</a:t>
            </a:r>
          </a:p>
        </p:txBody>
      </p:sp>
    </p:spTree>
    <p:extLst>
      <p:ext uri="{BB962C8B-B14F-4D97-AF65-F5344CB8AC3E}">
        <p14:creationId xmlns:p14="http://schemas.microsoft.com/office/powerpoint/2010/main" val="3373561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41549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¿Crees que existe una diferencia entre requerimiento y requisito o se pueden manejar ambos términos como lo mismo?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17" descr="Badge 1 with solid fill">
            <a:extLst>
              <a:ext uri="{FF2B5EF4-FFF2-40B4-BE49-F238E27FC236}">
                <a16:creationId xmlns:a16="http://schemas.microsoft.com/office/drawing/2014/main" id="{B49993FC-2A91-38E8-7C9B-68542A76AB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3660" y="65716"/>
            <a:ext cx="538047" cy="551986"/>
          </a:xfrm>
          <a:prstGeom prst="rect">
            <a:avLst/>
          </a:prstGeom>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spTree>
    <p:extLst>
      <p:ext uri="{BB962C8B-B14F-4D97-AF65-F5344CB8AC3E}">
        <p14:creationId xmlns:p14="http://schemas.microsoft.com/office/powerpoint/2010/main" val="61129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Diferencia</a:t>
            </a:r>
            <a:r>
              <a:rPr lang="en-US" sz="1600">
                <a:solidFill>
                  <a:srgbClr val="0070C0"/>
                </a:solidFill>
                <a:latin typeface="IBM Plex Mono" panose="020B0509050203000203" pitchFamily="49" charset="77"/>
                <a:cs typeface="Calibri"/>
              </a:rPr>
              <a:t> entre </a:t>
            </a:r>
            <a:r>
              <a:rPr lang="en-US" sz="1600" err="1">
                <a:solidFill>
                  <a:srgbClr val="0070C0"/>
                </a:solidFill>
                <a:latin typeface="IBM Plex Mono" panose="020B0509050203000203" pitchFamily="49" charset="77"/>
                <a:cs typeface="Calibri"/>
              </a:rPr>
              <a:t>Requerimiento</a:t>
            </a:r>
            <a:r>
              <a:rPr lang="en-US" sz="1600">
                <a:solidFill>
                  <a:srgbClr val="0070C0"/>
                </a:solidFill>
                <a:latin typeface="IBM Plex Mono" panose="020B0509050203000203" pitchFamily="49" charset="77"/>
                <a:cs typeface="Calibri"/>
              </a:rPr>
              <a:t> y </a:t>
            </a:r>
            <a:r>
              <a:rPr lang="en-US" sz="1600" err="1">
                <a:solidFill>
                  <a:srgbClr val="0070C0"/>
                </a:solidFill>
                <a:latin typeface="IBM Plex Mono" panose="020B0509050203000203" pitchFamily="49" charset="77"/>
                <a:cs typeface="Calibri"/>
              </a:rPr>
              <a:t>Requisito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793346"/>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En el ámbito del análisis de negocios, si bien los términos requerimiento y requisito se utilizan a menudo de manera indistinta, en realidad existe una sutil diferencia en su significado y aplicación:</a:t>
            </a:r>
          </a:p>
          <a:p>
            <a:pPr algn="just"/>
            <a:endParaRPr lang="es-MX" sz="1050">
              <a:solidFill>
                <a:schemeClr val="tx1"/>
              </a:solidFill>
              <a:latin typeface="IBM Plex Mono" panose="020B0509050203000203" pitchFamily="49" charset="77"/>
            </a:endParaRPr>
          </a:p>
          <a:p>
            <a:pPr algn="just"/>
            <a:r>
              <a:rPr lang="es-MX" sz="1050">
                <a:solidFill>
                  <a:srgbClr val="0070C0"/>
                </a:solidFill>
                <a:latin typeface="IBM Plex Mono" panose="020B0509050203000203" pitchFamily="49" charset="77"/>
              </a:rPr>
              <a:t>Requerimiento:</a:t>
            </a:r>
          </a:p>
          <a:p>
            <a:pPr marL="171450" indent="-171450" algn="just">
              <a:buFont typeface="Wingdings" pitchFamily="2" charset="2"/>
              <a:buChar char="Ø"/>
            </a:pPr>
            <a:r>
              <a:rPr lang="es-MX" sz="1000">
                <a:solidFill>
                  <a:schemeClr val="tx1"/>
                </a:solidFill>
                <a:latin typeface="IBM Plex Mono" panose="020B0509050203000203" pitchFamily="49" charset="77"/>
              </a:rPr>
              <a:t>Se refiere a una necesidad o condición específica que debe cumplirse para que un producto, servicio o proceso funcione correctamente. Es una declaración precisa y medible que describe lo que debe ser o lo que debe hacerse.</a:t>
            </a:r>
          </a:p>
          <a:p>
            <a:pPr marL="171450" indent="-171450" algn="just">
              <a:buFont typeface="Wingdings" pitchFamily="2" charset="2"/>
              <a:buChar char="Ø"/>
            </a:pPr>
            <a:r>
              <a:rPr lang="es-MX" sz="1000">
                <a:solidFill>
                  <a:schemeClr val="tx1"/>
                </a:solidFill>
                <a:latin typeface="IBM Plex Mono" panose="020B0509050203000203" pitchFamily="49" charset="77"/>
              </a:rPr>
              <a:t>Los requerimientos se originan en diferentes fuentes, como los usuarios, las partes interesadas, las regulaciones o las limitaciones técnicas.</a:t>
            </a:r>
          </a:p>
          <a:p>
            <a:pPr marL="171450" indent="-171450" algn="just">
              <a:buFont typeface="Wingdings" pitchFamily="2" charset="2"/>
              <a:buChar char="Ø"/>
            </a:pPr>
            <a:r>
              <a:rPr lang="es-MX" sz="1000">
                <a:solidFill>
                  <a:schemeClr val="tx1"/>
                </a:solidFill>
                <a:latin typeface="IBM Plex Mono" panose="020B0509050203000203" pitchFamily="49" charset="77"/>
              </a:rPr>
              <a:t>Ejemplo:</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El sistema debe permitir a los usuarios registrarse y crear perfiles.</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La aplicación debe generar informes en formato PDF.</a:t>
            </a:r>
          </a:p>
          <a:p>
            <a:pPr algn="just"/>
            <a:endParaRPr lang="es-MX" sz="1000">
              <a:solidFill>
                <a:schemeClr val="tx1"/>
              </a:solidFill>
              <a:latin typeface="IBM Plex Mono" panose="020B0509050203000203" pitchFamily="49" charset="77"/>
            </a:endParaRPr>
          </a:p>
          <a:p>
            <a:pPr algn="just"/>
            <a:r>
              <a:rPr lang="es-MX" sz="1050">
                <a:solidFill>
                  <a:srgbClr val="0070C0"/>
                </a:solidFill>
                <a:latin typeface="IBM Plex Mono" panose="020B0509050203000203" pitchFamily="49" charset="77"/>
              </a:rPr>
              <a:t>Requisito:</a:t>
            </a:r>
          </a:p>
          <a:p>
            <a:pPr marL="171450" indent="-171450" algn="just">
              <a:buFont typeface="Wingdings" pitchFamily="2" charset="2"/>
              <a:buChar char="Ø"/>
            </a:pPr>
            <a:r>
              <a:rPr lang="es-MX" sz="1000">
                <a:solidFill>
                  <a:schemeClr val="tx1"/>
                </a:solidFill>
                <a:latin typeface="IBM Plex Mono" panose="020B0509050203000203" pitchFamily="49" charset="77"/>
              </a:rPr>
              <a:t>Es una condición o característica que debe cumplirse para que un requerimiento se considere satisfecho. Es una especificación detallada que define cómo se debe cumplir un requerimiento.</a:t>
            </a:r>
          </a:p>
          <a:p>
            <a:pPr marL="171450" indent="-171450" algn="just">
              <a:buFont typeface="Wingdings" pitchFamily="2" charset="2"/>
              <a:buChar char="Ø"/>
            </a:pPr>
            <a:r>
              <a:rPr lang="es-MX" sz="1000">
                <a:solidFill>
                  <a:schemeClr val="tx1"/>
                </a:solidFill>
                <a:latin typeface="IBM Plex Mono" panose="020B0509050203000203" pitchFamily="49" charset="77"/>
              </a:rPr>
              <a:t>Los requisitos se derivan de los requerimientos y proporcionan mayor granularidad y detalle sobre lo que se necesita.</a:t>
            </a:r>
          </a:p>
          <a:p>
            <a:pPr marL="171450" indent="-171450" algn="just">
              <a:buFont typeface="Wingdings" pitchFamily="2" charset="2"/>
              <a:buChar char="Ø"/>
            </a:pPr>
            <a:r>
              <a:rPr lang="es-MX" sz="1000">
                <a:solidFill>
                  <a:schemeClr val="tx1"/>
                </a:solidFill>
                <a:latin typeface="IBM Plex Mono" panose="020B0509050203000203" pitchFamily="49" charset="77"/>
              </a:rPr>
              <a:t>Se expresan en un lenguaje formal y estructurado, utilizando técnicas como diagramas de flujo de datos o casos de uso.</a:t>
            </a:r>
          </a:p>
          <a:p>
            <a:pPr marL="171450" indent="-171450" algn="just">
              <a:buFont typeface="Wingdings" pitchFamily="2" charset="2"/>
              <a:buChar char="Ø"/>
            </a:pPr>
            <a:r>
              <a:rPr lang="es-MX" sz="1000">
                <a:solidFill>
                  <a:schemeClr val="tx1"/>
                </a:solidFill>
                <a:latin typeface="IBM Plex Mono" panose="020B0509050203000203" pitchFamily="49" charset="77"/>
              </a:rPr>
              <a:t>Ejemplo:</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La página de registro debe tener campos para nombre, correo electrónico y contraseña.</a:t>
            </a:r>
          </a:p>
          <a:p>
            <a:pPr marL="514441" lvl="1" indent="-171450" algn="just">
              <a:buFont typeface="Arial" panose="020B0604020202020204" pitchFamily="34" charset="0"/>
              <a:buChar char="•"/>
            </a:pPr>
            <a:r>
              <a:rPr lang="es-MX" sz="1000">
                <a:solidFill>
                  <a:schemeClr val="tx1"/>
                </a:solidFill>
                <a:latin typeface="IBM Plex Mono" panose="020B0509050203000203" pitchFamily="49" charset="77"/>
              </a:rPr>
              <a:t>Los informes PDF deben incluir información sobre las ventas, los clientes y los productos.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2078900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Diferencia</a:t>
            </a:r>
            <a:r>
              <a:rPr lang="en-US" sz="1600">
                <a:solidFill>
                  <a:srgbClr val="0070C0"/>
                </a:solidFill>
                <a:latin typeface="IBM Plex Mono" panose="020B0509050203000203" pitchFamily="49" charset="77"/>
                <a:cs typeface="Calibri"/>
              </a:rPr>
              <a:t> entre </a:t>
            </a:r>
            <a:r>
              <a:rPr lang="en-US" sz="1600" err="1">
                <a:solidFill>
                  <a:srgbClr val="0070C0"/>
                </a:solidFill>
                <a:latin typeface="IBM Plex Mono" panose="020B0509050203000203" pitchFamily="49" charset="77"/>
                <a:cs typeface="Calibri"/>
              </a:rPr>
              <a:t>Requerimiento</a:t>
            </a:r>
            <a:r>
              <a:rPr lang="en-US" sz="1600">
                <a:solidFill>
                  <a:srgbClr val="0070C0"/>
                </a:solidFill>
                <a:latin typeface="IBM Plex Mono" panose="020B0509050203000203" pitchFamily="49" charset="77"/>
                <a:cs typeface="Calibri"/>
              </a:rPr>
              <a:t> y </a:t>
            </a:r>
            <a:r>
              <a:rPr lang="en-US" sz="1600" err="1">
                <a:solidFill>
                  <a:srgbClr val="0070C0"/>
                </a:solidFill>
                <a:latin typeface="IBM Plex Mono" panose="020B0509050203000203" pitchFamily="49" charset="77"/>
                <a:cs typeface="Calibri"/>
              </a:rPr>
              <a:t>Requisito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861774"/>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MX" sz="1000">
                <a:effectLst/>
                <a:latin typeface="IBM Plex Mono" panose="020B0509050203000203" pitchFamily="49" charset="77"/>
              </a:rPr>
              <a:t>En resumen:</a:t>
            </a:r>
          </a:p>
          <a:p>
            <a:endParaRPr lang="es-MX" sz="1000">
              <a:effectLst/>
              <a:latin typeface="IBM Plex Mono" panose="020B0509050203000203" pitchFamily="49" charset="77"/>
            </a:endParaRPr>
          </a:p>
          <a:p>
            <a:pPr marL="171450" indent="-171450">
              <a:buFont typeface="Wingdings" pitchFamily="2" charset="2"/>
              <a:buChar char="Ø"/>
            </a:pPr>
            <a:r>
              <a:rPr lang="es-MX" sz="1000">
                <a:effectLst/>
                <a:latin typeface="IBM Plex Mono" panose="020B0509050203000203" pitchFamily="49" charset="77"/>
              </a:rPr>
              <a:t>Requerimiento: Es la necesidad o condición general que debe cumplirse.</a:t>
            </a:r>
          </a:p>
          <a:p>
            <a:pPr marL="171450" indent="-171450">
              <a:buFont typeface="Wingdings" pitchFamily="2" charset="2"/>
              <a:buChar char="Ø"/>
            </a:pPr>
            <a:r>
              <a:rPr lang="es-MX" sz="1000">
                <a:effectLst/>
                <a:latin typeface="IBM Plex Mono" panose="020B0509050203000203" pitchFamily="49" charset="77"/>
              </a:rPr>
              <a:t>Requisito: Es la especificación detallada de cómo se debe cumplir un requerimiento.</a:t>
            </a:r>
          </a:p>
          <a:p>
            <a:pPr algn="just"/>
            <a:endParaRPr lang="es-MX" sz="1000">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855619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Requerimientos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Negocio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14701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50" b="0" i="0">
                <a:solidFill>
                  <a:schemeClr val="tx1"/>
                </a:solidFill>
                <a:effectLst/>
                <a:latin typeface="IBM Plex Mono" panose="020B0509050203000203" pitchFamily="49" charset="77"/>
              </a:rPr>
              <a:t>Un requerimiento de negocio es una declaración de las necesidades de una organización. Los requerimientos de negocio describen lo que una organización necesita hacer o lograr, no cómo lo va a hacer.</a:t>
            </a:r>
          </a:p>
          <a:p>
            <a:pPr algn="just"/>
            <a:endParaRPr lang="es-MX" sz="1050" b="0" i="0">
              <a:solidFill>
                <a:schemeClr val="tx1"/>
              </a:solidFill>
              <a:effectLst/>
              <a:latin typeface="IBM Plex Mono" panose="020B0509050203000203" pitchFamily="49" charset="77"/>
            </a:endParaRPr>
          </a:p>
          <a:p>
            <a:pPr algn="just"/>
            <a:r>
              <a:rPr lang="es-MX" sz="1050" b="0" i="0">
                <a:solidFill>
                  <a:schemeClr val="tx1"/>
                </a:solidFill>
                <a:effectLst/>
                <a:latin typeface="IBM Plex Mono" panose="020B0509050203000203" pitchFamily="49" charset="77"/>
              </a:rPr>
              <a:t>Los requerimientos de negocio son importantes porque proporcionan una base para el desarrollo de soluciones tecnológicas. Si los requerimientos de negocio no están bien definidos, es posible que la solución tecnológica no cumpla con las necesidades de la organización.</a:t>
            </a:r>
          </a:p>
          <a:p>
            <a:pPr algn="just"/>
            <a:endParaRPr lang="es-MX" sz="1050">
              <a:solidFill>
                <a:schemeClr val="tx1"/>
              </a:solidFill>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requerimientos de negocio deben escribirse conforme los objetivos SMART:</a:t>
            </a: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50" b="0" i="0">
                <a:solidFill>
                  <a:srgbClr val="0070C0"/>
                </a:solidFill>
                <a:effectLst/>
                <a:latin typeface="IBM Plex Mono" panose="020B0509050203000203" pitchFamily="49" charset="77"/>
              </a:rPr>
              <a:t>Específico (Specific): </a:t>
            </a:r>
            <a:r>
              <a:rPr lang="es-MX" sz="1050" b="0" i="0">
                <a:solidFill>
                  <a:schemeClr val="tx1"/>
                </a:solidFill>
                <a:effectLst/>
                <a:latin typeface="IBM Plex Mono" panose="020B0509050203000203" pitchFamily="49" charset="77"/>
              </a:rPr>
              <a:t>El requerimiento debe ser claro y conciso, y debe describir exactamente lo que se necesita.</a:t>
            </a:r>
          </a:p>
          <a:p>
            <a:pPr marL="171450" indent="-171450" algn="just">
              <a:buFont typeface="Wingdings" pitchFamily="2" charset="2"/>
              <a:buChar char="Ø"/>
            </a:pPr>
            <a:r>
              <a:rPr lang="es-MX" sz="1050" b="0" i="0">
                <a:solidFill>
                  <a:srgbClr val="0070C0"/>
                </a:solidFill>
                <a:effectLst/>
                <a:latin typeface="IBM Plex Mono" panose="020B0509050203000203" pitchFamily="49" charset="77"/>
              </a:rPr>
              <a:t>Medible (Mesurable): </a:t>
            </a:r>
            <a:r>
              <a:rPr lang="es-MX" sz="1050" b="0" i="0">
                <a:solidFill>
                  <a:schemeClr val="tx1"/>
                </a:solidFill>
                <a:effectLst/>
                <a:latin typeface="IBM Plex Mono" panose="020B0509050203000203" pitchFamily="49" charset="77"/>
              </a:rPr>
              <a:t>El requerimiento debe ser cuantificable, y debe tener una medida que se pueda utilizar para evaluar el cumplimiento.</a:t>
            </a:r>
          </a:p>
          <a:p>
            <a:pPr marL="171450" indent="-171450" algn="just">
              <a:buFont typeface="Wingdings" pitchFamily="2" charset="2"/>
              <a:buChar char="Ø"/>
            </a:pPr>
            <a:r>
              <a:rPr lang="es-MX" sz="1050" b="0" i="0">
                <a:solidFill>
                  <a:srgbClr val="0070C0"/>
                </a:solidFill>
                <a:effectLst/>
                <a:latin typeface="IBM Plex Mono" panose="020B0509050203000203" pitchFamily="49" charset="77"/>
              </a:rPr>
              <a:t>Alcanzable (Attainable): </a:t>
            </a:r>
            <a:r>
              <a:rPr lang="es-MX" sz="1050" b="0" i="0">
                <a:solidFill>
                  <a:schemeClr val="tx1"/>
                </a:solidFill>
                <a:effectLst/>
                <a:latin typeface="IBM Plex Mono" panose="020B0509050203000203" pitchFamily="49" charset="77"/>
              </a:rPr>
              <a:t>El requerimiento debe ser posible de cumplir, teniendo en cuenta los recursos y limitaciones disponibles.</a:t>
            </a:r>
          </a:p>
          <a:p>
            <a:pPr marL="171450" indent="-171450" algn="just">
              <a:buFont typeface="Wingdings" pitchFamily="2" charset="2"/>
              <a:buChar char="Ø"/>
            </a:pPr>
            <a:r>
              <a:rPr lang="es-MX" sz="1050" b="0" i="0">
                <a:solidFill>
                  <a:srgbClr val="0070C0"/>
                </a:solidFill>
                <a:effectLst/>
                <a:latin typeface="IBM Plex Mono" panose="020B0509050203000203" pitchFamily="49" charset="77"/>
              </a:rPr>
              <a:t>Relevante (Relevant): </a:t>
            </a:r>
            <a:r>
              <a:rPr lang="es-MX" sz="1050" b="0" i="0">
                <a:solidFill>
                  <a:schemeClr val="tx1"/>
                </a:solidFill>
                <a:effectLst/>
                <a:latin typeface="IBM Plex Mono" panose="020B0509050203000203" pitchFamily="49" charset="77"/>
              </a:rPr>
              <a:t>El requerimiento debe ser importante para el éxito del proyecto o la organización.</a:t>
            </a:r>
          </a:p>
          <a:p>
            <a:pPr marL="171450" indent="-171450" algn="just">
              <a:buFont typeface="Wingdings" pitchFamily="2" charset="2"/>
              <a:buChar char="Ø"/>
            </a:pPr>
            <a:r>
              <a:rPr lang="es-MX" sz="1050" b="0" i="0">
                <a:solidFill>
                  <a:srgbClr val="0070C0"/>
                </a:solidFill>
                <a:effectLst/>
                <a:latin typeface="IBM Plex Mono" panose="020B0509050203000203" pitchFamily="49" charset="77"/>
              </a:rPr>
              <a:t>Temporal (Timely): </a:t>
            </a:r>
            <a:r>
              <a:rPr lang="es-MX" sz="1050" b="0" i="0">
                <a:solidFill>
                  <a:schemeClr val="tx1"/>
                </a:solidFill>
                <a:effectLst/>
                <a:latin typeface="IBM Plex Mono" panose="020B0509050203000203" pitchFamily="49" charset="77"/>
              </a:rPr>
              <a:t>El requerimiento debe tener una fecha límite o un período de tiempo dentro del cual debe cumplirse.</a:t>
            </a:r>
            <a:endParaRPr lang="es-MX" sz="900">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2674381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Requerimientos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Negocio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1785104"/>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Los requerimientos de negocio bajo objetivos SMART son importantes porque ayudan a garantizar que los proyectos cumplan con las necesidades de las partes interesadas y que se entreguen a tiempo y dentro del presupuesto.</a:t>
            </a:r>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Ejemplos de Requerimientos de Negocio bajo objetivos SMART:</a:t>
            </a:r>
            <a:endParaRPr lang="es-MX" sz="1000" b="0" i="0">
              <a:solidFill>
                <a:schemeClr val="tx1"/>
              </a:solidFill>
              <a:effectLst/>
              <a:latin typeface="IBM Plex Mono" panose="020B0509050203000203" pitchFamily="49" charset="77"/>
            </a:endParaRPr>
          </a:p>
          <a:p>
            <a:pPr algn="just">
              <a:buFont typeface="Arial" panose="020B0604020202020204" pitchFamily="34" charset="0"/>
              <a:buChar char="•"/>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E</a:t>
            </a:r>
            <a:r>
              <a:rPr lang="es-MX" sz="1000" b="0" i="0">
                <a:solidFill>
                  <a:schemeClr val="tx1"/>
                </a:solidFill>
                <a:effectLst/>
                <a:latin typeface="IBM Plex Mono" panose="020B0509050203000203" pitchFamily="49" charset="77"/>
              </a:rPr>
              <a:t>l sistema debe permitir a los usuarios crear nuevos clientes en un plazo de 1 minuto.</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sistema debe tener una tasa de disponibilidad del 99,9%.</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sistema debe reducir los costes de atención al cliente en un 20%.</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2741605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El Business Analyst y los Requerimientos de Negocio</a:t>
            </a:r>
          </a:p>
        </p:txBody>
      </p:sp>
    </p:spTree>
    <p:extLst>
      <p:ext uri="{BB962C8B-B14F-4D97-AF65-F5344CB8AC3E}">
        <p14:creationId xmlns:p14="http://schemas.microsoft.com/office/powerpoint/2010/main" val="2998976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69664" y="366195"/>
            <a:ext cx="900466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70C0"/>
                </a:solidFill>
                <a:latin typeface="IBM Plex Mono" panose="020B0509050203000203" pitchFamily="49" charset="77"/>
                <a:cs typeface="Calibri"/>
              </a:rPr>
              <a:t>El Business Analyst y </a:t>
            </a:r>
            <a:r>
              <a:rPr lang="en-US" sz="1600" err="1">
                <a:solidFill>
                  <a:srgbClr val="0070C0"/>
                </a:solidFill>
                <a:latin typeface="IBM Plex Mono" panose="020B0509050203000203" pitchFamily="49" charset="77"/>
                <a:cs typeface="Calibri"/>
              </a:rPr>
              <a:t>los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Requerimientos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Negocio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977738"/>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50" b="0" i="0">
                <a:solidFill>
                  <a:schemeClr val="tx1"/>
                </a:solidFill>
                <a:effectLst/>
                <a:latin typeface="IBM Plex Mono" panose="020B0509050203000203" pitchFamily="49" charset="77"/>
              </a:rPr>
              <a:t>Los analistas de negocios son los responsables de recopilar, analizar y documentar los requerimientos de negocio. Para ello, los analistas de negocios suelen realizar las siguientes actividades:</a:t>
            </a:r>
          </a:p>
          <a:p>
            <a:pPr algn="just"/>
            <a:endParaRPr lang="es-MX" sz="105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50" b="0" i="0">
                <a:solidFill>
                  <a:srgbClr val="0070C0"/>
                </a:solidFill>
                <a:effectLst/>
                <a:latin typeface="IBM Plex Mono" panose="020B0509050203000203" pitchFamily="49" charset="77"/>
              </a:rPr>
              <a:t>Entrevistar a las partes interesadas: </a:t>
            </a:r>
            <a:r>
              <a:rPr lang="es-MX" sz="1050" b="0" i="0">
                <a:solidFill>
                  <a:schemeClr val="tx1"/>
                </a:solidFill>
                <a:effectLst/>
                <a:latin typeface="IBM Plex Mono" panose="020B0509050203000203" pitchFamily="49" charset="77"/>
              </a:rPr>
              <a:t>Los analistas de negocios entrevistan a las partes interesadas para comprender sus necesidades y expectativas.</a:t>
            </a:r>
          </a:p>
          <a:p>
            <a:pPr algn="just"/>
            <a:endParaRPr lang="es-MX" sz="105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50" b="0" i="0">
                <a:solidFill>
                  <a:srgbClr val="0070C0"/>
                </a:solidFill>
                <a:effectLst/>
                <a:latin typeface="IBM Plex Mono" panose="020B0509050203000203" pitchFamily="49" charset="77"/>
              </a:rPr>
              <a:t>Reunir documentación: </a:t>
            </a:r>
            <a:r>
              <a:rPr lang="es-MX" sz="1050" b="0" i="0">
                <a:solidFill>
                  <a:schemeClr val="tx1"/>
                </a:solidFill>
                <a:effectLst/>
                <a:latin typeface="IBM Plex Mono" panose="020B0509050203000203" pitchFamily="49" charset="77"/>
              </a:rPr>
              <a:t>Los analistas de negocios recopilan documentación existente sobre la organización, como planes de negocio, procesos de negocio y sistemas actuales.</a:t>
            </a:r>
          </a:p>
          <a:p>
            <a:pPr algn="just"/>
            <a:endParaRPr lang="es-MX" sz="105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50" b="0" i="0">
                <a:solidFill>
                  <a:srgbClr val="0070C0"/>
                </a:solidFill>
                <a:effectLst/>
                <a:latin typeface="IBM Plex Mono" panose="020B0509050203000203" pitchFamily="49" charset="77"/>
              </a:rPr>
              <a:t>Realizar análisis de datos: </a:t>
            </a:r>
            <a:r>
              <a:rPr lang="es-MX" sz="1050" b="0" i="0">
                <a:solidFill>
                  <a:schemeClr val="tx1"/>
                </a:solidFill>
                <a:effectLst/>
                <a:latin typeface="IBM Plex Mono" panose="020B0509050203000203" pitchFamily="49" charset="77"/>
              </a:rPr>
              <a:t>Los analistas de negocios pueden realizar análisis de datos para identificar oportunidades de mejora.</a:t>
            </a:r>
          </a:p>
          <a:p>
            <a:pPr algn="just"/>
            <a:endParaRPr lang="es-MX" sz="105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50" b="0" i="0">
                <a:solidFill>
                  <a:srgbClr val="0070C0"/>
                </a:solidFill>
                <a:effectLst/>
                <a:latin typeface="IBM Plex Mono" panose="020B0509050203000203" pitchFamily="49" charset="77"/>
              </a:rPr>
              <a:t>Diseñar modelos: </a:t>
            </a:r>
            <a:r>
              <a:rPr lang="es-MX" sz="1050" b="0" i="0">
                <a:solidFill>
                  <a:schemeClr val="tx1"/>
                </a:solidFill>
                <a:effectLst/>
                <a:latin typeface="IBM Plex Mono" panose="020B0509050203000203" pitchFamily="49" charset="77"/>
              </a:rPr>
              <a:t>Los analistas de negocios pueden diseñar modelos, como modelos de procesos de negocio, para ayudar a comprender las necesidades de la organización.</a:t>
            </a:r>
          </a:p>
          <a:p>
            <a:pPr algn="just"/>
            <a:endParaRPr lang="es-MX" sz="1050" b="0" i="0">
              <a:solidFill>
                <a:schemeClr val="tx1"/>
              </a:solidFill>
              <a:effectLst/>
              <a:latin typeface="IBM Plex Mono" panose="020B0509050203000203" pitchFamily="49" charset="77"/>
            </a:endParaRPr>
          </a:p>
          <a:p>
            <a:pPr algn="just"/>
            <a:r>
              <a:rPr lang="es-MX" sz="1050" b="0" i="0">
                <a:solidFill>
                  <a:schemeClr val="tx1"/>
                </a:solidFill>
                <a:effectLst/>
                <a:latin typeface="IBM Plex Mono" panose="020B0509050203000203" pitchFamily="49" charset="77"/>
              </a:rPr>
              <a:t>Una vez que los requerimientos de negocio han sido recopilados, analizados y documentados, se deben validar con las partes interesadas para asegurarse de que son correctos y completos.</a:t>
            </a:r>
          </a:p>
          <a:p>
            <a:pPr algn="just"/>
            <a:endParaRPr lang="es-MX" sz="900"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328535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#1</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391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50" b="0" i="0">
                <a:solidFill>
                  <a:schemeClr val="tx1"/>
                </a:solidFill>
                <a:effectLst/>
                <a:latin typeface="IBM Plex Mono" panose="020B0509050203000203" pitchFamily="49" charset="77"/>
              </a:rPr>
              <a:t>Escribir 10 Requerimientos de Negocio de acuerdo con los objetivos SMART. </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resentación del Curso">
            <a:extLst>
              <a:ext uri="{FF2B5EF4-FFF2-40B4-BE49-F238E27FC236}">
                <a16:creationId xmlns:a16="http://schemas.microsoft.com/office/drawing/2014/main" id="{76AA54C9-D2EC-3D01-7913-F217972D56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70753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Procesos de Negocio</a:t>
            </a:r>
          </a:p>
        </p:txBody>
      </p:sp>
    </p:spTree>
    <p:extLst>
      <p:ext uri="{BB962C8B-B14F-4D97-AF65-F5344CB8AC3E}">
        <p14:creationId xmlns:p14="http://schemas.microsoft.com/office/powerpoint/2010/main" val="1440382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7FF6637-EA92-A7A6-34E4-6621136B0842}"/>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2316480" y="120979"/>
            <a:ext cx="44936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err="1">
                <a:solidFill>
                  <a:srgbClr val="0070C0"/>
                </a:solidFill>
                <a:latin typeface="IBM Plex Mono" panose="020B0509050203000203" pitchFamily="49" charset="77"/>
                <a:cs typeface="Calibri"/>
              </a:rPr>
              <a:t>Consideraciones</a:t>
            </a:r>
            <a:r>
              <a:rPr lang="en-US" sz="1800">
                <a:solidFill>
                  <a:srgbClr val="0070C0"/>
                </a:solidFill>
                <a:latin typeface="IBM Plex Mono" panose="020B0509050203000203" pitchFamily="49" charset="77"/>
                <a:cs typeface="Calibri"/>
              </a:rPr>
              <a:t> </a:t>
            </a:r>
            <a:r>
              <a:rPr lang="en-US" sz="1800" err="1">
                <a:solidFill>
                  <a:srgbClr val="0070C0"/>
                </a:solidFill>
                <a:latin typeface="IBM Plex Mono" panose="020B0509050203000203" pitchFamily="49" charset="77"/>
                <a:cs typeface="Calibri"/>
              </a:rPr>
              <a:t>Generales</a:t>
            </a:r>
            <a:endParaRPr lang="en-US" sz="1800">
              <a:solidFill>
                <a:srgbClr val="0070C0"/>
              </a:solidFill>
              <a:latin typeface="IBM Plex Mono" panose="020B0509050203000203" pitchFamily="49" charset="77"/>
              <a:cs typeface="Calibri"/>
            </a:endParaRPr>
          </a:p>
        </p:txBody>
      </p:sp>
      <p:pic>
        <p:nvPicPr>
          <p:cNvPr id="39" name="Imagen 38">
            <a:extLst>
              <a:ext uri="{FF2B5EF4-FFF2-40B4-BE49-F238E27FC236}">
                <a16:creationId xmlns:a16="http://schemas.microsoft.com/office/drawing/2014/main" id="{D9EF5D39-EE02-B096-2681-E9FAE457E34E}"/>
              </a:ext>
            </a:extLst>
          </p:cNvPr>
          <p:cNvPicPr>
            <a:picLocks noChangeAspect="1"/>
          </p:cNvPicPr>
          <p:nvPr/>
        </p:nvPicPr>
        <p:blipFill>
          <a:blip r:embed="rId2"/>
          <a:stretch>
            <a:fillRect/>
          </a:stretch>
        </p:blipFill>
        <p:spPr>
          <a:xfrm>
            <a:off x="8351052" y="4781861"/>
            <a:ext cx="682903" cy="273844"/>
          </a:xfrm>
          <a:prstGeom prst="rect">
            <a:avLst/>
          </a:prstGeom>
        </p:spPr>
      </p:pic>
      <p:sp>
        <p:nvSpPr>
          <p:cNvPr id="2" name="TextBox 12">
            <a:extLst>
              <a:ext uri="{FF2B5EF4-FFF2-40B4-BE49-F238E27FC236}">
                <a16:creationId xmlns:a16="http://schemas.microsoft.com/office/drawing/2014/main" id="{6CEE1B1C-508E-5D8F-691B-E1BBF91E586C}"/>
              </a:ext>
            </a:extLst>
          </p:cNvPr>
          <p:cNvSpPr txBox="1"/>
          <p:nvPr/>
        </p:nvSpPr>
        <p:spPr>
          <a:xfrm>
            <a:off x="4572000" y="664412"/>
            <a:ext cx="4332718" cy="3831818"/>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Las sesiones serán virtuales, los lunes, miércoles y viernes en un horario de 10:00 am a 11:30 am del 10 de abril al 29 de abril.</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Las invitaciones a las sesiones las tienes en tu calendario de Outlook, si por algún motivo no te aparecen por favor notifícame y te las reenvío.</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También estaré notificando en el canal de slack 5 minutos antes de cada sesión y compartiré la liga a mi Webex.</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Salvo alguna excepción o causa de fuerza mayor se modificaría alguna y se notificaría con tiempo.</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Por favor debes ser puntual para conectarte a las sesiones.</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Puedes participar activamente y compartir tus opiniones.</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Manten una actitud positiva.</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Si por alguna razón no puedes conectarte o debes bajarte de la sesión sólo notifica en el canal de slack de la academia y se tomará en cuenta.</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Si ya no puedes o no deseas participar en la academia notifica personalmente a un servidor.</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La asistencia se tomará del Webex para fines del conteo total de horas efectivas.</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Al finalizar la academia puedes cargar hasta 13.5 horas en Think 40.</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También puedes adicionar las horas dedicadas a las actividades.</a:t>
            </a:r>
          </a:p>
          <a:p>
            <a:pPr marL="171450" indent="-171450" algn="just">
              <a:buFont typeface="Arial" panose="020B0604020202020204" pitchFamily="34" charset="0"/>
              <a:buChar char="•"/>
            </a:pPr>
            <a:r>
              <a:rPr lang="es-MX" sz="900">
                <a:solidFill>
                  <a:schemeClr val="tx1"/>
                </a:solidFill>
                <a:latin typeface="IBM Plex Mono" panose="020B0509050203000203" pitchFamily="49" charset="77"/>
              </a:rPr>
              <a:t>Cumplir con las actividades asignadas es importante para el reforzamiento de los temas vistos.</a:t>
            </a:r>
          </a:p>
        </p:txBody>
      </p:sp>
      <p:pic>
        <p:nvPicPr>
          <p:cNvPr id="1028" name="Picture 4" descr="La importancia de las reglas de negocio – DQTeam">
            <a:extLst>
              <a:ext uri="{FF2B5EF4-FFF2-40B4-BE49-F238E27FC236}">
                <a16:creationId xmlns:a16="http://schemas.microsoft.com/office/drawing/2014/main" id="{323FA3DC-293F-C0D6-CD11-59C09D234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50" y="1321006"/>
            <a:ext cx="3751459" cy="250148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5D403A30-02E4-9DED-FC4F-F3D819AEDA22}"/>
              </a:ext>
            </a:extLst>
          </p:cNvPr>
          <p:cNvSpPr/>
          <p:nvPr/>
        </p:nvSpPr>
        <p:spPr>
          <a:xfrm>
            <a:off x="2063750" y="2295525"/>
            <a:ext cx="523875" cy="142875"/>
          </a:xfrm>
          <a:prstGeom prst="rect">
            <a:avLst/>
          </a:prstGeom>
          <a:solidFill>
            <a:srgbClr val="F3FB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23363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Procesos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Negocio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47787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Un proceso de negocio es una serie de actividades interrelacionadas que se realizan para lograr un objetivo específico. Los procesos de negocio pueden ser simples o complejos, y pueden implicar a una o más personas o departamentos.</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procesos de negocio son importantes para las organizaciones porque permiten que las actividades se realicen de manera eficiente y eficaz. Los procesos de negocio bien diseñados pueden ayudar a las organizaciones a mejorar su productividad, reducir sus costes y mejorar la satisfacción de sus clientes.</a:t>
            </a:r>
          </a:p>
          <a:p>
            <a:pPr algn="just"/>
            <a:endParaRPr lang="es-MX" sz="1000">
              <a:solidFill>
                <a:schemeClr val="tx1"/>
              </a:solidFill>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El análisis de procesos de negocio se ocupa de la identificación, el análisis y la mejora de los procesos de negocio. El análisis de procesos de negocio puede ayudar a las organizaciones a mejorar su rendimiento y eficiencia.</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Aquí hay algunos ejemplos de procesos de negocio:</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proceso de venta de un producto o servicio.</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proceso de fabricación de un producto.</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proceso de atención al cliente.</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proceso de gestión de inventario.</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proceso de gestión de recursos humanos.</a:t>
            </a:r>
          </a:p>
          <a:p>
            <a:pPr algn="just"/>
            <a:endParaRPr lang="es-MX" sz="1000">
              <a:solidFill>
                <a:schemeClr val="tx1"/>
              </a:solidFill>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procesos de negocio se pueden representar mediante diferentes tipos de diagramas, como diagramas de flujo, diagramas de procesos y diagramas de actividades.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219013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Proceso As Is vs Proceso To Be</a:t>
            </a:r>
          </a:p>
        </p:txBody>
      </p:sp>
    </p:spTree>
    <p:extLst>
      <p:ext uri="{BB962C8B-B14F-4D97-AF65-F5344CB8AC3E}">
        <p14:creationId xmlns:p14="http://schemas.microsoft.com/office/powerpoint/2010/main" val="3690759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Proceso</a:t>
            </a:r>
            <a:r>
              <a:rPr lang="en-US" sz="1600">
                <a:solidFill>
                  <a:srgbClr val="0070C0"/>
                </a:solidFill>
                <a:latin typeface="IBM Plex Mono" panose="020B0509050203000203" pitchFamily="49" charset="77"/>
                <a:cs typeface="Calibri"/>
              </a:rPr>
              <a:t> As Is vs </a:t>
            </a:r>
            <a:r>
              <a:rPr lang="en-US" sz="1600" err="1">
                <a:solidFill>
                  <a:srgbClr val="0070C0"/>
                </a:solidFill>
                <a:latin typeface="IBM Plex Mono" panose="020B0509050203000203" pitchFamily="49" charset="77"/>
                <a:cs typeface="Calibri"/>
              </a:rPr>
              <a:t>Proceso</a:t>
            </a:r>
            <a:r>
              <a:rPr lang="en-US" sz="1600">
                <a:solidFill>
                  <a:srgbClr val="0070C0"/>
                </a:solidFill>
                <a:latin typeface="IBM Plex Mono" panose="020B0509050203000203" pitchFamily="49" charset="77"/>
                <a:cs typeface="Calibri"/>
              </a:rPr>
              <a:t> To Be</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092881"/>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b="0" i="0">
                <a:solidFill>
                  <a:schemeClr val="tx1"/>
                </a:solidFill>
                <a:effectLst/>
                <a:latin typeface="IBM Plex Mono" panose="020B0509050203000203" pitchFamily="49" charset="77"/>
              </a:rPr>
              <a:t>Un proceso As Is es una descripción del proceso de negocio actual. Un proceso As Is se puede crear mediante la observación del proceso real, la entrevista a las personas que participan en el proceso o la revisión de la documentación existente.</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Un proceso To Be es una descripción del proceso de negocio ideal. Un proceso To Be se crea teniendo en cuenta los objetivos de la organización y las mejores prácticas.</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La diferencia entre un proceso As Is y un proceso To Be es que el proceso As Is describe el proceso actual, mientras que el proceso To Be describe el proceso ideal.</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La comparación de un proceso As Is con un proceso To Be puede ayudar a identificar oportunidades de mejora. Por ejemplo, si el proceso As Is es ineficiente o costoso, el proceso To Be puede diseñarse para mejorar la eficiencia o reducir los costes.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750091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Proceso</a:t>
            </a:r>
            <a:r>
              <a:rPr lang="en-US" sz="1600">
                <a:solidFill>
                  <a:srgbClr val="0070C0"/>
                </a:solidFill>
                <a:latin typeface="IBM Plex Mono" panose="020B0509050203000203" pitchFamily="49" charset="77"/>
                <a:cs typeface="Calibri"/>
              </a:rPr>
              <a:t> As Is vs </a:t>
            </a:r>
            <a:r>
              <a:rPr lang="en-US" sz="1600" err="1">
                <a:solidFill>
                  <a:srgbClr val="0070C0"/>
                </a:solidFill>
                <a:latin typeface="IBM Plex Mono" panose="020B0509050203000203" pitchFamily="49" charset="77"/>
                <a:cs typeface="Calibri"/>
              </a:rPr>
              <a:t>Proceso</a:t>
            </a:r>
            <a:r>
              <a:rPr lang="en-US" sz="1600">
                <a:solidFill>
                  <a:srgbClr val="0070C0"/>
                </a:solidFill>
                <a:latin typeface="IBM Plex Mono" panose="020B0509050203000203" pitchFamily="49" charset="77"/>
                <a:cs typeface="Calibri"/>
              </a:rPr>
              <a:t> To Be</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3912183" cy="2616101"/>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Proceso As Is</a:t>
            </a:r>
            <a:endParaRPr lang="es-MX" sz="1000" b="0" i="0">
              <a:solidFill>
                <a:schemeClr val="tx1"/>
              </a:solidFill>
              <a:effectLst/>
              <a:latin typeface="IBM Plex Mono" panose="020B0509050203000203" pitchFamily="49" charset="77"/>
            </a:endParaRPr>
          </a:p>
          <a:p>
            <a:pPr algn="just">
              <a:buFont typeface="+mj-lt"/>
              <a:buAutoNum type="arabicPeriod"/>
            </a:pPr>
            <a:endParaRPr lang="es-MX" sz="900" b="0" i="0">
              <a:solidFill>
                <a:schemeClr val="tx1"/>
              </a:solidFill>
              <a:effectLst/>
              <a:latin typeface="IBM Plex Mono" panose="020B0509050203000203" pitchFamily="49" charset="77"/>
            </a:endParaRPr>
          </a:p>
          <a:p>
            <a:pPr algn="just">
              <a:buFont typeface="+mj-lt"/>
              <a:buAutoNum type="arabicPeriod"/>
            </a:pPr>
            <a:r>
              <a:rPr lang="es-MX" sz="900" b="0" i="0">
                <a:solidFill>
                  <a:schemeClr val="tx1"/>
                </a:solidFill>
                <a:effectLst/>
                <a:latin typeface="IBM Plex Mono" panose="020B0509050203000203" pitchFamily="49" charset="77"/>
              </a:rPr>
              <a:t>El cliente realiza un pedido en línea o por teléfono.</a:t>
            </a:r>
          </a:p>
          <a:p>
            <a:pPr algn="just">
              <a:buFont typeface="+mj-lt"/>
              <a:buAutoNum type="arabicPeriod"/>
            </a:pPr>
            <a:r>
              <a:rPr lang="es-MX" sz="900" b="0" i="0">
                <a:solidFill>
                  <a:schemeClr val="tx1"/>
                </a:solidFill>
                <a:effectLst/>
                <a:latin typeface="IBM Plex Mono" panose="020B0509050203000203" pitchFamily="49" charset="77"/>
              </a:rPr>
              <a:t>El pedido se ingresa manualmente en el sistema.</a:t>
            </a:r>
          </a:p>
          <a:p>
            <a:pPr algn="just">
              <a:buFont typeface="+mj-lt"/>
              <a:buAutoNum type="arabicPeriod"/>
            </a:pPr>
            <a:r>
              <a:rPr lang="es-MX" sz="900" b="0" i="0">
                <a:solidFill>
                  <a:schemeClr val="tx1"/>
                </a:solidFill>
                <a:effectLst/>
                <a:latin typeface="IBM Plex Mono" panose="020B0509050203000203" pitchFamily="49" charset="77"/>
              </a:rPr>
              <a:t>Un representante de servicio al cliente revisa el pedido para verificar su precisión.</a:t>
            </a:r>
          </a:p>
          <a:p>
            <a:pPr algn="just">
              <a:buFont typeface="+mj-lt"/>
              <a:buAutoNum type="arabicPeriod"/>
            </a:pPr>
            <a:r>
              <a:rPr lang="es-MX" sz="900" b="0" i="0">
                <a:solidFill>
                  <a:schemeClr val="tx1"/>
                </a:solidFill>
                <a:effectLst/>
                <a:latin typeface="IBM Plex Mono" panose="020B0509050203000203" pitchFamily="49" charset="77"/>
              </a:rPr>
              <a:t>Se verifica el inventario para asegurar la disponibilidad de los artículos.</a:t>
            </a:r>
          </a:p>
          <a:p>
            <a:pPr algn="just">
              <a:buFont typeface="+mj-lt"/>
              <a:buAutoNum type="arabicPeriod"/>
            </a:pPr>
            <a:r>
              <a:rPr lang="es-MX" sz="900" b="0" i="0">
                <a:solidFill>
                  <a:schemeClr val="tx1"/>
                </a:solidFill>
                <a:effectLst/>
                <a:latin typeface="IBM Plex Mono" panose="020B0509050203000203" pitchFamily="49" charset="77"/>
              </a:rPr>
              <a:t>Si los artículos están en stock, se envía el pedido.</a:t>
            </a:r>
          </a:p>
          <a:p>
            <a:pPr algn="just">
              <a:buFont typeface="+mj-lt"/>
              <a:buAutoNum type="arabicPeriod"/>
            </a:pPr>
            <a:r>
              <a:rPr lang="es-MX" sz="900" b="0" i="0">
                <a:solidFill>
                  <a:schemeClr val="tx1"/>
                </a:solidFill>
                <a:effectLst/>
                <a:latin typeface="IBM Plex Mono" panose="020B0509050203000203" pitchFamily="49" charset="77"/>
              </a:rPr>
              <a:t>Si los artículos no están en stock, se notifica al cliente y se le da la opción de esperar a que se vuelvan a surtir los artículos o cancelar el pedido.</a:t>
            </a:r>
          </a:p>
          <a:p>
            <a:pPr algn="just">
              <a:buFont typeface="+mj-lt"/>
              <a:buAutoNum type="arabicPeriod"/>
            </a:pPr>
            <a:r>
              <a:rPr lang="es-MX" sz="900" b="0" i="0">
                <a:solidFill>
                  <a:schemeClr val="tx1"/>
                </a:solidFill>
                <a:effectLst/>
                <a:latin typeface="IBM Plex Mono" panose="020B0509050203000203" pitchFamily="49" charset="77"/>
              </a:rPr>
              <a:t>Una vez enviado el pedido, se envía al cliente un número de seguimiento.</a:t>
            </a:r>
          </a:p>
          <a:p>
            <a:pPr algn="just">
              <a:buFont typeface="+mj-lt"/>
              <a:buAutoNum type="arabicPeriod"/>
            </a:pPr>
            <a:r>
              <a:rPr lang="es-MX" sz="900" b="0" i="0">
                <a:solidFill>
                  <a:schemeClr val="tx1"/>
                </a:solidFill>
                <a:effectLst/>
                <a:latin typeface="IBM Plex Mono" panose="020B0509050203000203" pitchFamily="49" charset="77"/>
              </a:rPr>
              <a:t>El cliente recibe el pedido y puede devolverlo si hay algún problema.</a:t>
            </a:r>
          </a:p>
          <a:p>
            <a:pPr algn="just"/>
            <a:endParaRPr lang="es-MX" sz="1000"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
        <p:nvSpPr>
          <p:cNvPr id="3" name="TextBox 12">
            <a:extLst>
              <a:ext uri="{FF2B5EF4-FFF2-40B4-BE49-F238E27FC236}">
                <a16:creationId xmlns:a16="http://schemas.microsoft.com/office/drawing/2014/main" id="{E9AE40DF-457E-EA80-D359-B7E5F13F3C60}"/>
              </a:ext>
            </a:extLst>
          </p:cNvPr>
          <p:cNvSpPr txBox="1"/>
          <p:nvPr/>
        </p:nvSpPr>
        <p:spPr>
          <a:xfrm>
            <a:off x="4934494" y="909756"/>
            <a:ext cx="3912183" cy="2600712"/>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a:solidFill>
                  <a:schemeClr val="tx1"/>
                </a:solidFill>
                <a:latin typeface="IBM Plex Mono" panose="020B0509050203000203" pitchFamily="49" charset="77"/>
              </a:rPr>
              <a:t>Proceso To Be</a:t>
            </a:r>
            <a:endParaRPr lang="es-MX" sz="1000" b="0" i="0">
              <a:solidFill>
                <a:schemeClr val="tx1"/>
              </a:solidFill>
              <a:effectLst/>
              <a:latin typeface="IBM Plex Mono" panose="020B0509050203000203" pitchFamily="49" charset="77"/>
            </a:endParaRPr>
          </a:p>
          <a:p>
            <a:pPr algn="just">
              <a:buFont typeface="+mj-lt"/>
              <a:buAutoNum type="arabicPeriod"/>
            </a:pPr>
            <a:endParaRPr lang="es-MX" sz="900">
              <a:solidFill>
                <a:schemeClr val="tx1"/>
              </a:solidFill>
              <a:latin typeface="IBM Plex Mono" panose="020B0509050203000203" pitchFamily="49" charset="77"/>
            </a:endParaRPr>
          </a:p>
          <a:p>
            <a:pPr algn="just">
              <a:buFont typeface="+mj-lt"/>
              <a:buAutoNum type="arabicPeriod"/>
            </a:pPr>
            <a:r>
              <a:rPr lang="es-MX" sz="900" b="0" i="0">
                <a:solidFill>
                  <a:schemeClr val="tx1"/>
                </a:solidFill>
                <a:effectLst/>
                <a:latin typeface="IBM Plex Mono" panose="020B0509050203000203" pitchFamily="49" charset="77"/>
              </a:rPr>
              <a:t>El cliente realiza un pedido en línea o por teléfono.</a:t>
            </a:r>
          </a:p>
          <a:p>
            <a:pPr algn="just">
              <a:buFont typeface="+mj-lt"/>
              <a:buAutoNum type="arabicPeriod"/>
            </a:pPr>
            <a:r>
              <a:rPr lang="es-MX" sz="900" b="0" i="0">
                <a:solidFill>
                  <a:schemeClr val="tx1"/>
                </a:solidFill>
                <a:effectLst/>
                <a:latin typeface="IBM Plex Mono" panose="020B0509050203000203" pitchFamily="49" charset="77"/>
              </a:rPr>
              <a:t>El pedido se ingresa automáticamente en el sistema.</a:t>
            </a:r>
          </a:p>
          <a:p>
            <a:pPr algn="just">
              <a:buFont typeface="+mj-lt"/>
              <a:buAutoNum type="arabicPeriod"/>
            </a:pPr>
            <a:r>
              <a:rPr lang="es-MX" sz="900" b="0" i="0">
                <a:solidFill>
                  <a:schemeClr val="tx1"/>
                </a:solidFill>
                <a:effectLst/>
                <a:latin typeface="IBM Plex Mono" panose="020B0509050203000203" pitchFamily="49" charset="77"/>
              </a:rPr>
              <a:t>El sistema verifica el inventario para asegurar la disponibilidad de los artículos.</a:t>
            </a:r>
          </a:p>
          <a:p>
            <a:pPr algn="just">
              <a:buFont typeface="+mj-lt"/>
              <a:buAutoNum type="arabicPeriod"/>
            </a:pPr>
            <a:r>
              <a:rPr lang="es-MX" sz="900" b="0" i="0">
                <a:solidFill>
                  <a:schemeClr val="tx1"/>
                </a:solidFill>
                <a:effectLst/>
                <a:latin typeface="IBM Plex Mono" panose="020B0509050203000203" pitchFamily="49" charset="77"/>
              </a:rPr>
              <a:t>Si los artículos están en stock, el sistema envía automáticamente un correo electrónico de confirmación del pedido al cliente.</a:t>
            </a:r>
          </a:p>
          <a:p>
            <a:pPr algn="just">
              <a:buFont typeface="+mj-lt"/>
              <a:buAutoNum type="arabicPeriod"/>
            </a:pPr>
            <a:r>
              <a:rPr lang="es-MX" sz="900" b="0" i="0">
                <a:solidFill>
                  <a:schemeClr val="tx1"/>
                </a:solidFill>
                <a:effectLst/>
                <a:latin typeface="IBM Plex Mono" panose="020B0509050203000203" pitchFamily="49" charset="77"/>
              </a:rPr>
              <a:t>El sistema luego genera automáticamente una etiqueta de envío y la envía al almacén.</a:t>
            </a:r>
          </a:p>
          <a:p>
            <a:pPr algn="just">
              <a:buFont typeface="+mj-lt"/>
              <a:buAutoNum type="arabicPeriod"/>
            </a:pPr>
            <a:r>
              <a:rPr lang="es-MX" sz="900" b="0" i="0">
                <a:solidFill>
                  <a:schemeClr val="tx1"/>
                </a:solidFill>
                <a:effectLst/>
                <a:latin typeface="IBM Plex Mono" panose="020B0509050203000203" pitchFamily="49" charset="77"/>
              </a:rPr>
              <a:t>El almacén selecciona y empaqueta el pedido.</a:t>
            </a:r>
          </a:p>
          <a:p>
            <a:pPr algn="just">
              <a:buFont typeface="+mj-lt"/>
              <a:buAutoNum type="arabicPeriod"/>
            </a:pPr>
            <a:r>
              <a:rPr lang="es-MX" sz="900" b="0" i="0">
                <a:solidFill>
                  <a:schemeClr val="tx1"/>
                </a:solidFill>
                <a:effectLst/>
                <a:latin typeface="IBM Plex Mono" panose="020B0509050203000203" pitchFamily="49" charset="77"/>
              </a:rPr>
              <a:t>El almacén envía el pedido y envía un número de seguimiento al cliente.</a:t>
            </a:r>
          </a:p>
          <a:p>
            <a:pPr algn="just">
              <a:buFont typeface="+mj-lt"/>
              <a:buAutoNum type="arabicPeriod"/>
            </a:pPr>
            <a:r>
              <a:rPr lang="es-MX" sz="900" b="0" i="0">
                <a:solidFill>
                  <a:schemeClr val="tx1"/>
                </a:solidFill>
                <a:effectLst/>
                <a:latin typeface="IBM Plex Mono" panose="020B0509050203000203" pitchFamily="49" charset="77"/>
              </a:rPr>
              <a:t>El cliente recibe el pedido y puede devolverlo si hay algún problema.</a:t>
            </a:r>
          </a:p>
          <a:p>
            <a:pPr algn="just">
              <a:buFont typeface="+mj-lt"/>
              <a:buAutoNum type="arabicPeriod"/>
            </a:pPr>
            <a:endParaRPr lang="es-MX" sz="900" b="0" i="0">
              <a:solidFill>
                <a:schemeClr val="tx1"/>
              </a:solidFill>
              <a:effectLst/>
              <a:latin typeface="IBM Plex Mono" panose="020B0509050203000203" pitchFamily="49" charset="77"/>
            </a:endParaRPr>
          </a:p>
        </p:txBody>
      </p:sp>
    </p:spTree>
    <p:extLst>
      <p:ext uri="{BB962C8B-B14F-4D97-AF65-F5344CB8AC3E}">
        <p14:creationId xmlns:p14="http://schemas.microsoft.com/office/powerpoint/2010/main" val="2857846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391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Del ejemplo anterior, ¿cuáles son las ventajas que el Proceso To Be tiene sobre el Proceso As Is?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17" descr="Badge 1 with solid fill">
            <a:extLst>
              <a:ext uri="{FF2B5EF4-FFF2-40B4-BE49-F238E27FC236}">
                <a16:creationId xmlns:a16="http://schemas.microsoft.com/office/drawing/2014/main" id="{B49993FC-2A91-38E8-7C9B-68542A76AB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3660" y="65716"/>
            <a:ext cx="538047" cy="551986"/>
          </a:xfrm>
          <a:prstGeom prst="rect">
            <a:avLst/>
          </a:prstGeom>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spTree>
    <p:extLst>
      <p:ext uri="{BB962C8B-B14F-4D97-AF65-F5344CB8AC3E}">
        <p14:creationId xmlns:p14="http://schemas.microsoft.com/office/powerpoint/2010/main" val="2002403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Proceso</a:t>
            </a:r>
            <a:r>
              <a:rPr lang="en-US" sz="1600">
                <a:solidFill>
                  <a:srgbClr val="0070C0"/>
                </a:solidFill>
                <a:latin typeface="IBM Plex Mono" panose="020B0509050203000203" pitchFamily="49" charset="77"/>
                <a:cs typeface="Calibri"/>
              </a:rPr>
              <a:t> As Is vs </a:t>
            </a:r>
            <a:r>
              <a:rPr lang="en-US" sz="1600" err="1">
                <a:solidFill>
                  <a:srgbClr val="0070C0"/>
                </a:solidFill>
                <a:latin typeface="IBM Plex Mono" panose="020B0509050203000203" pitchFamily="49" charset="77"/>
                <a:cs typeface="Calibri"/>
              </a:rPr>
              <a:t>Proceso</a:t>
            </a:r>
            <a:r>
              <a:rPr lang="en-US" sz="1600">
                <a:solidFill>
                  <a:srgbClr val="0070C0"/>
                </a:solidFill>
                <a:latin typeface="IBM Plex Mono" panose="020B0509050203000203" pitchFamily="49" charset="77"/>
                <a:cs typeface="Calibri"/>
              </a:rPr>
              <a:t> To Be</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
        <p:nvSpPr>
          <p:cNvPr id="4" name="TextBox 12">
            <a:extLst>
              <a:ext uri="{FF2B5EF4-FFF2-40B4-BE49-F238E27FC236}">
                <a16:creationId xmlns:a16="http://schemas.microsoft.com/office/drawing/2014/main" id="{45DE5E0F-B017-E5BB-76C3-074B27C1BC1D}"/>
              </a:ext>
            </a:extLst>
          </p:cNvPr>
          <p:cNvSpPr txBox="1"/>
          <p:nvPr/>
        </p:nvSpPr>
        <p:spPr>
          <a:xfrm>
            <a:off x="297323" y="909756"/>
            <a:ext cx="8552620" cy="1061829"/>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900" b="0" i="0">
                <a:solidFill>
                  <a:schemeClr val="tx1"/>
                </a:solidFill>
                <a:effectLst/>
                <a:latin typeface="IBM Plex Mono" panose="020B0509050203000203" pitchFamily="49" charset="77"/>
              </a:rPr>
              <a:t>En este ejemplo, el proceso To Be tiene varias ventajas sobre el proceso As Is:</a:t>
            </a:r>
          </a:p>
          <a:p>
            <a:pPr algn="just"/>
            <a:endParaRPr lang="es-MX" sz="900">
              <a:solidFill>
                <a:schemeClr val="tx1"/>
              </a:solidFill>
              <a:latin typeface="IBM Plex Mono" panose="020B0509050203000203" pitchFamily="49" charset="77"/>
            </a:endParaRPr>
          </a:p>
          <a:p>
            <a:pPr marL="171450" indent="-171450" algn="just">
              <a:buFont typeface="Wingdings" pitchFamily="2" charset="2"/>
              <a:buChar char="Ø"/>
            </a:pPr>
            <a:r>
              <a:rPr lang="es-MX" sz="900" b="0" i="0">
                <a:solidFill>
                  <a:schemeClr val="tx1"/>
                </a:solidFill>
                <a:effectLst/>
                <a:latin typeface="IBM Plex Mono" panose="020B0509050203000203" pitchFamily="49" charset="77"/>
              </a:rPr>
              <a:t>En primer lugar, reduce la entrada de datos manual, lo que puede ahorrar tiempo y reducir los errores.</a:t>
            </a:r>
          </a:p>
          <a:p>
            <a:pPr marL="171450" indent="-171450" algn="just">
              <a:buFont typeface="Wingdings" pitchFamily="2" charset="2"/>
              <a:buChar char="Ø"/>
            </a:pPr>
            <a:r>
              <a:rPr lang="es-MX" sz="900" b="0" i="0">
                <a:solidFill>
                  <a:schemeClr val="tx1"/>
                </a:solidFill>
                <a:effectLst/>
                <a:latin typeface="IBM Plex Mono" panose="020B0509050203000203" pitchFamily="49" charset="77"/>
              </a:rPr>
              <a:t>En segundo lugar, mejora la precisión del pedido al incluir verificaciones automatizadas.</a:t>
            </a:r>
          </a:p>
          <a:p>
            <a:pPr marL="171450" indent="-171450" algn="just">
              <a:buFont typeface="Wingdings" pitchFamily="2" charset="2"/>
              <a:buChar char="Ø"/>
            </a:pPr>
            <a:r>
              <a:rPr lang="es-MX" sz="900" b="0" i="0">
                <a:solidFill>
                  <a:schemeClr val="tx1"/>
                </a:solidFill>
                <a:effectLst/>
                <a:latin typeface="IBM Plex Mono" panose="020B0509050203000203" pitchFamily="49" charset="77"/>
              </a:rPr>
              <a:t>En tercer lugar, acelera el procesamiento de pedidos, lo que puede conducir a una mayor satisfacción del cliente.</a:t>
            </a:r>
          </a:p>
          <a:p>
            <a:pPr marL="171450" indent="-171450" algn="just">
              <a:buFont typeface="Wingdings" pitchFamily="2" charset="2"/>
              <a:buChar char="Ø"/>
            </a:pPr>
            <a:r>
              <a:rPr lang="es-MX" sz="900" b="0" i="0">
                <a:solidFill>
                  <a:schemeClr val="tx1"/>
                </a:solidFill>
                <a:effectLst/>
                <a:latin typeface="IBM Plex Mono" panose="020B0509050203000203" pitchFamily="49" charset="77"/>
              </a:rPr>
              <a:t>En cuarto lugar, reduce los costos de inventario al ayudar a garantizar que haya la cantidad adecuada de inventario disponible.</a:t>
            </a:r>
          </a:p>
        </p:txBody>
      </p:sp>
    </p:spTree>
    <p:extLst>
      <p:ext uri="{BB962C8B-B14F-4D97-AF65-F5344CB8AC3E}">
        <p14:creationId xmlns:p14="http://schemas.microsoft.com/office/powerpoint/2010/main" val="2562159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#2</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577081"/>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50" b="0" i="0">
                <a:solidFill>
                  <a:schemeClr val="tx1"/>
                </a:solidFill>
                <a:effectLst/>
                <a:latin typeface="IBM Plex Mono" panose="020B0509050203000203" pitchFamily="49" charset="77"/>
              </a:rPr>
              <a:t>Identificar y escribir los pasos de un Proceso de Negocio As Is de alguna situación real.</a:t>
            </a:r>
          </a:p>
          <a:p>
            <a:pPr marL="171450" indent="-171450" algn="just">
              <a:buFont typeface="Wingdings" pitchFamily="2" charset="2"/>
              <a:buChar char="Ø"/>
            </a:pPr>
            <a:r>
              <a:rPr lang="es-MX" sz="1050">
                <a:solidFill>
                  <a:schemeClr val="tx1"/>
                </a:solidFill>
                <a:latin typeface="IBM Plex Mono" panose="020B0509050203000203" pitchFamily="49" charset="77"/>
              </a:rPr>
              <a:t>Posteriormente definir una mejora a través de un Proceso To Be y escribir los pasos.</a:t>
            </a:r>
          </a:p>
          <a:p>
            <a:pPr marL="171450" indent="-171450" algn="just">
              <a:buFont typeface="Wingdings" pitchFamily="2" charset="2"/>
              <a:buChar char="Ø"/>
            </a:pPr>
            <a:r>
              <a:rPr lang="es-MX" sz="1050" b="0" i="0">
                <a:solidFill>
                  <a:schemeClr val="tx1"/>
                </a:solidFill>
                <a:effectLst/>
                <a:latin typeface="IBM Plex Mono" panose="020B0509050203000203" pitchFamily="49" charset="77"/>
              </a:rPr>
              <a:t>Por último, escribir las ventajas que tiene el Proceso To Be vs el Proceso As Is. </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C9CE3F9A-D663-3B79-F411-E50120FABF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DD6B9914-4B58-F7E8-36FC-B6544CE9011E}"/>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330700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Introducción a BPMN</a:t>
            </a:r>
          </a:p>
        </p:txBody>
      </p:sp>
    </p:spTree>
    <p:extLst>
      <p:ext uri="{BB962C8B-B14F-4D97-AF65-F5344CB8AC3E}">
        <p14:creationId xmlns:p14="http://schemas.microsoft.com/office/powerpoint/2010/main" val="2604545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Introducción</a:t>
            </a:r>
            <a:r>
              <a:rPr lang="en-US" sz="1600">
                <a:solidFill>
                  <a:srgbClr val="0070C0"/>
                </a:solidFill>
                <a:latin typeface="IBM Plex Mono" panose="020B0509050203000203" pitchFamily="49" charset="77"/>
                <a:cs typeface="Calibri"/>
              </a:rPr>
              <a:t> a BPMN</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23768"/>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BPMN, o Business Process Model and Notation, es un estándar para la representación de procesos de negocio. BPMN es un lenguaje gráfico que se utiliza para modelar los flujos de trabajo de los procesos de negocio.</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BPMN es un lenguaje gráfico que utiliza símbolos para representar los diferentes elementos de un proceso de negocio. Estos símbolos incluyen:</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Actividades: </a:t>
            </a:r>
            <a:r>
              <a:rPr lang="es-MX" sz="1000" b="0" i="0">
                <a:solidFill>
                  <a:schemeClr val="tx1"/>
                </a:solidFill>
                <a:effectLst/>
                <a:latin typeface="IBM Plex Mono" panose="020B0509050203000203" pitchFamily="49" charset="77"/>
              </a:rPr>
              <a:t>Las actividades son las acciones que se realizan durante un proceso de negocio.</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Decisiones: </a:t>
            </a:r>
            <a:r>
              <a:rPr lang="es-MX" sz="1000" b="0" i="0">
                <a:solidFill>
                  <a:schemeClr val="tx1"/>
                </a:solidFill>
                <a:effectLst/>
                <a:latin typeface="IBM Plex Mono" panose="020B0509050203000203" pitchFamily="49" charset="77"/>
              </a:rPr>
              <a:t>Las decisiones son puntos en un proceso de negocio donde se debe tomar una decisión.</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Flujo de control: </a:t>
            </a:r>
            <a:r>
              <a:rPr lang="es-MX" sz="1000" b="0" i="0">
                <a:solidFill>
                  <a:schemeClr val="tx1"/>
                </a:solidFill>
                <a:effectLst/>
                <a:latin typeface="IBM Plex Mono" panose="020B0509050203000203" pitchFamily="49" charset="77"/>
              </a:rPr>
              <a:t>El flujo de control indica la secuencia de las actividades en un proceso de negocio.</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Participantes: </a:t>
            </a:r>
            <a:r>
              <a:rPr lang="es-MX" sz="1000" b="0" i="0">
                <a:solidFill>
                  <a:schemeClr val="tx1"/>
                </a:solidFill>
                <a:effectLst/>
                <a:latin typeface="IBM Plex Mono" panose="020B0509050203000203" pitchFamily="49" charset="77"/>
              </a:rPr>
              <a:t>Los participantes son las personas o sistemas que participan en un proceso de negocio.</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Datos: </a:t>
            </a:r>
            <a:r>
              <a:rPr lang="es-MX" sz="1000" b="0" i="0">
                <a:solidFill>
                  <a:schemeClr val="tx1"/>
                </a:solidFill>
                <a:effectLst/>
                <a:latin typeface="IBM Plex Mono" panose="020B0509050203000203" pitchFamily="49" charset="77"/>
              </a:rPr>
              <a:t>Los datos son los elementos de información que se utilizan o generan durante un proceso de negocio.</a:t>
            </a:r>
          </a:p>
          <a:p>
            <a:pPr algn="just"/>
            <a:endParaRPr lang="es-MX" sz="800"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2818210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Introducción</a:t>
            </a:r>
            <a:r>
              <a:rPr lang="en-US" sz="1600">
                <a:solidFill>
                  <a:srgbClr val="0070C0"/>
                </a:solidFill>
                <a:latin typeface="IBM Plex Mono" panose="020B0509050203000203" pitchFamily="49" charset="77"/>
                <a:cs typeface="Calibri"/>
              </a:rPr>
              <a:t> a BPMN</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800767"/>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BPMN se puede utilizar para modelar cualquier tipo de proceso de negocio, desde procesos simples hasta procesos complejos. BPMN se puede utilizar para:</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Documentar procesos de negocio: </a:t>
            </a:r>
            <a:r>
              <a:rPr lang="es-MX" sz="1000" b="0" i="0">
                <a:solidFill>
                  <a:schemeClr val="tx1"/>
                </a:solidFill>
                <a:effectLst/>
                <a:latin typeface="IBM Plex Mono" panose="020B0509050203000203" pitchFamily="49" charset="77"/>
              </a:rPr>
              <a:t>BPMN se puede utilizar para crear una representación visual de un proceso de negocio. Esta representación visual puede ayudar a comprender mejor el proceso de negocio y a identificar oportunidades de mejora.</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Comunicar procesos de negocio: </a:t>
            </a:r>
            <a:r>
              <a:rPr lang="es-MX" sz="1000" b="0" i="0">
                <a:solidFill>
                  <a:schemeClr val="tx1"/>
                </a:solidFill>
                <a:effectLst/>
                <a:latin typeface="IBM Plex Mono" panose="020B0509050203000203" pitchFamily="49" charset="77"/>
              </a:rPr>
              <a:t>BPMN se puede utilizar para comunicar los procesos de negocio a las partes interesadas. Esta comunicación puede ayudar a garantizar que todos entiendan el proceso de negocio y que estén en la misma página.</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Analizar procesos de negocio: </a:t>
            </a:r>
            <a:r>
              <a:rPr lang="es-MX" sz="1000" b="0" i="0">
                <a:solidFill>
                  <a:schemeClr val="tx1"/>
                </a:solidFill>
                <a:effectLst/>
                <a:latin typeface="IBM Plex Mono" panose="020B0509050203000203" pitchFamily="49" charset="77"/>
              </a:rPr>
              <a:t>BPMN se puede utilizar para analizar los procesos de negocio para identificar oportunidades de mejora. Este análisis puede ayudar a las organizaciones a mejorar su eficiencia y eficacia.</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Automatizar procesos de negocio: </a:t>
            </a:r>
            <a:r>
              <a:rPr lang="es-MX" sz="1000" b="0" i="0">
                <a:solidFill>
                  <a:schemeClr val="tx1"/>
                </a:solidFill>
                <a:effectLst/>
                <a:latin typeface="IBM Plex Mono" panose="020B0509050203000203" pitchFamily="49" charset="77"/>
              </a:rPr>
              <a:t>BPMN se puede utilizar para automatizar los procesos de negocio utilizando software de BPM. Esta automatización puede ayudar a las organizaciones a ahorrar tiempo y dinero.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224755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7FF6637-EA92-A7A6-34E4-6621136B0842}"/>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3200400" y="12097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err="1">
                <a:solidFill>
                  <a:srgbClr val="0070C0"/>
                </a:solidFill>
                <a:latin typeface="IBM Plex Mono" panose="020B0509050203000203" pitchFamily="49" charset="77"/>
                <a:cs typeface="Calibri"/>
              </a:rPr>
              <a:t>Temario</a:t>
            </a:r>
            <a:endParaRPr lang="en-US" sz="1800">
              <a:solidFill>
                <a:srgbClr val="0070C0"/>
              </a:solidFill>
              <a:latin typeface="IBM Plex Mono" panose="020B0509050203000203" pitchFamily="49" charset="77"/>
              <a:cs typeface="Calibri"/>
            </a:endParaRPr>
          </a:p>
        </p:txBody>
      </p:sp>
      <p:pic>
        <p:nvPicPr>
          <p:cNvPr id="1026" name="Picture 2" descr="94,604 imágenes, fotos de stock, objetos en 3D y vectores sobre Temario |  Shutterstock">
            <a:extLst>
              <a:ext uri="{FF2B5EF4-FFF2-40B4-BE49-F238E27FC236}">
                <a16:creationId xmlns:a16="http://schemas.microsoft.com/office/drawing/2014/main" id="{1FFE2FD4-64CB-A421-B705-62175339B1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96" t="7880" r="5692" b="11628"/>
          <a:stretch/>
        </p:blipFill>
        <p:spPr bwMode="auto">
          <a:xfrm>
            <a:off x="5388766" y="1427548"/>
            <a:ext cx="3481217" cy="228840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upo 36">
            <a:extLst>
              <a:ext uri="{FF2B5EF4-FFF2-40B4-BE49-F238E27FC236}">
                <a16:creationId xmlns:a16="http://schemas.microsoft.com/office/drawing/2014/main" id="{E7548012-19DC-B477-012B-71E079DA2DA6}"/>
              </a:ext>
            </a:extLst>
          </p:cNvPr>
          <p:cNvGrpSpPr/>
          <p:nvPr/>
        </p:nvGrpSpPr>
        <p:grpSpPr>
          <a:xfrm>
            <a:off x="267878" y="737708"/>
            <a:ext cx="4304122" cy="3593928"/>
            <a:chOff x="37659" y="737714"/>
            <a:chExt cx="4304122" cy="3590241"/>
          </a:xfrm>
        </p:grpSpPr>
        <p:sp>
          <p:nvSpPr>
            <p:cNvPr id="10" name="CuadroTexto 9">
              <a:extLst>
                <a:ext uri="{FF2B5EF4-FFF2-40B4-BE49-F238E27FC236}">
                  <a16:creationId xmlns:a16="http://schemas.microsoft.com/office/drawing/2014/main" id="{BC9EE178-4F35-E535-6E35-BAC5BE079E5C}"/>
                </a:ext>
              </a:extLst>
            </p:cNvPr>
            <p:cNvSpPr txBox="1"/>
            <p:nvPr/>
          </p:nvSpPr>
          <p:spPr>
            <a:xfrm>
              <a:off x="307455" y="776782"/>
              <a:ext cx="4034326" cy="3551173"/>
            </a:xfrm>
            <a:prstGeom prst="rect">
              <a:avLst/>
            </a:prstGeom>
            <a:noFill/>
          </p:spPr>
          <p:txBody>
            <a:bodyPr wrap="square">
              <a:spAutoFit/>
            </a:bodyPr>
            <a:lstStyle/>
            <a:p>
              <a:r>
                <a:rPr lang="es-MX" sz="900">
                  <a:solidFill>
                    <a:srgbClr val="0070C0"/>
                  </a:solidFill>
                  <a:effectLst/>
                  <a:latin typeface="IBM Plex Mono" panose="020B0509050203000203" pitchFamily="49" charset="77"/>
                </a:rPr>
                <a:t>Visión General del Rol de Business Analyst</a:t>
              </a:r>
            </a:p>
            <a:p>
              <a:pPr>
                <a:buFont typeface="Arial" panose="020B0604020202020204" pitchFamily="34" charset="0"/>
                <a:buChar char="•"/>
              </a:pPr>
              <a:r>
                <a:rPr lang="es-MX" sz="900">
                  <a:effectLst/>
                  <a:latin typeface="IBM Plex Mono" panose="020B0509050203000203" pitchFamily="49" charset="77"/>
                </a:rPr>
                <a:t> Rol Business Analyst</a:t>
              </a:r>
            </a:p>
            <a:p>
              <a:pPr>
                <a:buFont typeface="Arial" panose="020B0604020202020204" pitchFamily="34" charset="0"/>
                <a:buChar char="•"/>
              </a:pPr>
              <a:r>
                <a:rPr lang="es-MX" sz="900">
                  <a:effectLst/>
                  <a:latin typeface="IBM Plex Mono" panose="020B0509050203000203" pitchFamily="49" charset="77"/>
                </a:rPr>
                <a:t> Habilidades</a:t>
              </a:r>
            </a:p>
            <a:p>
              <a:pPr>
                <a:buFont typeface="Arial" panose="020B0604020202020204" pitchFamily="34" charset="0"/>
                <a:buChar char="•"/>
              </a:pPr>
              <a:r>
                <a:rPr lang="es-MX" sz="900">
                  <a:effectLst/>
                  <a:latin typeface="IBM Plex Mono" panose="020B0509050203000203" pitchFamily="49" charset="77"/>
                </a:rPr>
                <a:t> Conocimientos</a:t>
              </a:r>
            </a:p>
            <a:p>
              <a:pPr>
                <a:buFont typeface="Arial" panose="020B0604020202020204" pitchFamily="34" charset="0"/>
                <a:buChar char="•"/>
              </a:pPr>
              <a:r>
                <a:rPr lang="es-MX" sz="900">
                  <a:effectLst/>
                  <a:latin typeface="IBM Plex Mono" panose="020B0509050203000203" pitchFamily="49" charset="77"/>
                </a:rPr>
                <a:t> Responsabilidades</a:t>
              </a:r>
            </a:p>
            <a:p>
              <a:br>
                <a:rPr lang="es-MX" sz="900">
                  <a:effectLst/>
                  <a:latin typeface="IBM Plex Mono" panose="020B0509050203000203" pitchFamily="49" charset="77"/>
                </a:rPr>
              </a:br>
              <a:endParaRPr lang="es-MX" sz="900">
                <a:effectLst/>
                <a:latin typeface="IBM Plex Mono" panose="020B0509050203000203" pitchFamily="49" charset="77"/>
              </a:endParaRPr>
            </a:p>
            <a:p>
              <a:r>
                <a:rPr lang="es-MX" sz="900">
                  <a:solidFill>
                    <a:srgbClr val="0070C0"/>
                  </a:solidFill>
                  <a:effectLst/>
                  <a:latin typeface="IBM Plex Mono" panose="020B0509050203000203" pitchFamily="49" charset="77"/>
                </a:rPr>
                <a:t>Comprender las Necesidades del Negocio</a:t>
              </a:r>
            </a:p>
            <a:p>
              <a:pPr>
                <a:buFont typeface="Arial" panose="020B0604020202020204" pitchFamily="34" charset="0"/>
                <a:buChar char="•"/>
              </a:pPr>
              <a:r>
                <a:rPr lang="es-MX" sz="900">
                  <a:effectLst/>
                  <a:latin typeface="IBM Plex Mono" panose="020B0509050203000203" pitchFamily="49" charset="77"/>
                </a:rPr>
                <a:t> Requerimientos de Negocio</a:t>
              </a:r>
            </a:p>
            <a:p>
              <a:pPr>
                <a:buFont typeface="Arial" panose="020B0604020202020204" pitchFamily="34" charset="0"/>
                <a:buChar char="•"/>
              </a:pPr>
              <a:r>
                <a:rPr lang="es-MX" sz="900">
                  <a:effectLst/>
                  <a:latin typeface="IBM Plex Mono" panose="020B0509050203000203" pitchFamily="49" charset="77"/>
                </a:rPr>
                <a:t> El Business Analyst y los Requerimientos de Negocio</a:t>
              </a:r>
            </a:p>
            <a:p>
              <a:pPr>
                <a:buFont typeface="Arial" panose="020B0604020202020204" pitchFamily="34" charset="0"/>
                <a:buChar char="•"/>
              </a:pPr>
              <a:r>
                <a:rPr lang="es-MX" sz="900">
                  <a:effectLst/>
                  <a:latin typeface="IBM Plex Mono" panose="020B0509050203000203" pitchFamily="49" charset="77"/>
                </a:rPr>
                <a:t> Procesos de Negocio</a:t>
              </a:r>
            </a:p>
            <a:p>
              <a:pPr>
                <a:buFont typeface="Arial" panose="020B0604020202020204" pitchFamily="34" charset="0"/>
                <a:buChar char="•"/>
              </a:pPr>
              <a:r>
                <a:rPr lang="es-MX" sz="900">
                  <a:latin typeface="IBM Plex Mono" panose="020B0509050203000203" pitchFamily="49" charset="77"/>
                </a:rPr>
                <a:t> Proceso As Is vs Proceso To Be</a:t>
              </a:r>
              <a:endParaRPr lang="es-MX" sz="900">
                <a:effectLst/>
                <a:latin typeface="IBM Plex Mono" panose="020B0509050203000203" pitchFamily="49" charset="77"/>
              </a:endParaRPr>
            </a:p>
            <a:p>
              <a:pPr>
                <a:buFont typeface="Arial" panose="020B0604020202020204" pitchFamily="34" charset="0"/>
                <a:buChar char="•"/>
              </a:pPr>
              <a:r>
                <a:rPr lang="es-MX" sz="900">
                  <a:effectLst/>
                  <a:latin typeface="IBM Plex Mono" panose="020B0509050203000203" pitchFamily="49" charset="77"/>
                </a:rPr>
                <a:t> Introducción a BPMN</a:t>
              </a:r>
            </a:p>
            <a:p>
              <a:pPr>
                <a:buFont typeface="Arial" panose="020B0604020202020204" pitchFamily="34" charset="0"/>
                <a:buChar char="•"/>
              </a:pPr>
              <a:r>
                <a:rPr lang="es-MX" sz="900">
                  <a:effectLst/>
                  <a:latin typeface="IBM Plex Mono" panose="020B0509050203000203" pitchFamily="49" charset="77"/>
                </a:rPr>
                <a:t> Simbología Principal BPMN</a:t>
              </a:r>
            </a:p>
            <a:p>
              <a:pPr>
                <a:buFont typeface="Arial" panose="020B0604020202020204" pitchFamily="34" charset="0"/>
                <a:buChar char="•"/>
              </a:pPr>
              <a:r>
                <a:rPr lang="es-MX" sz="900">
                  <a:latin typeface="IBM Plex Mono" panose="020B0509050203000203" pitchFamily="49" charset="77"/>
                </a:rPr>
                <a:t> Flujos Básicos BPMN</a:t>
              </a:r>
              <a:endParaRPr lang="es-MX" sz="900">
                <a:effectLst/>
                <a:latin typeface="IBM Plex Mono" panose="020B0509050203000203" pitchFamily="49" charset="77"/>
              </a:endParaRPr>
            </a:p>
            <a:p>
              <a:br>
                <a:rPr lang="es-MX" sz="900">
                  <a:effectLst/>
                  <a:latin typeface="IBM Plex Mono" panose="020B0509050203000203" pitchFamily="49" charset="77"/>
                </a:rPr>
              </a:br>
              <a:endParaRPr lang="es-MX" sz="900">
                <a:effectLst/>
                <a:latin typeface="IBM Plex Mono" panose="020B0509050203000203" pitchFamily="49" charset="77"/>
              </a:endParaRPr>
            </a:p>
            <a:p>
              <a:r>
                <a:rPr lang="es-MX" sz="900">
                  <a:solidFill>
                    <a:srgbClr val="0070C0"/>
                  </a:solidFill>
                  <a:effectLst/>
                  <a:latin typeface="IBM Plex Mono" panose="020B0509050203000203" pitchFamily="49" charset="77"/>
                </a:rPr>
                <a:t>Especificación de Requisitos y Reglas de Negocio</a:t>
              </a:r>
            </a:p>
            <a:p>
              <a:pPr>
                <a:buFont typeface="Arial" panose="020B0604020202020204" pitchFamily="34" charset="0"/>
                <a:buChar char="•"/>
              </a:pPr>
              <a:r>
                <a:rPr lang="es-MX" sz="900">
                  <a:effectLst/>
                  <a:latin typeface="IBM Plex Mono" panose="020B0509050203000203" pitchFamily="49" charset="77"/>
                </a:rPr>
                <a:t> Requisitos Funcionales</a:t>
              </a:r>
            </a:p>
            <a:p>
              <a:pPr>
                <a:buFont typeface="Arial" panose="020B0604020202020204" pitchFamily="34" charset="0"/>
                <a:buChar char="•"/>
              </a:pPr>
              <a:r>
                <a:rPr lang="es-MX" sz="900">
                  <a:effectLst/>
                  <a:latin typeface="IBM Plex Mono" panose="020B0509050203000203" pitchFamily="49" charset="77"/>
                </a:rPr>
                <a:t> Requisitos No Funcionales</a:t>
              </a:r>
            </a:p>
            <a:p>
              <a:pPr>
                <a:buFont typeface="Arial" panose="020B0604020202020204" pitchFamily="34" charset="0"/>
                <a:buChar char="•"/>
              </a:pPr>
              <a:r>
                <a:rPr lang="es-MX" sz="900">
                  <a:effectLst/>
                  <a:latin typeface="IBM Plex Mono" panose="020B0509050203000203" pitchFamily="49" charset="77"/>
                </a:rPr>
                <a:t> Reglas de Negocio</a:t>
              </a:r>
            </a:p>
            <a:p>
              <a:pPr>
                <a:buFont typeface="Arial" panose="020B0604020202020204" pitchFamily="34" charset="0"/>
                <a:buChar char="•"/>
              </a:pPr>
              <a:r>
                <a:rPr lang="es-MX" sz="900">
                  <a:effectLst/>
                  <a:latin typeface="IBM Plex Mono" panose="020B0509050203000203" pitchFamily="49" charset="77"/>
                </a:rPr>
                <a:t> Especificación de Requisitos y Reglas de Negocio</a:t>
              </a:r>
            </a:p>
            <a:p>
              <a:pPr>
                <a:buFont typeface="Arial" panose="020B0604020202020204" pitchFamily="34" charset="0"/>
                <a:buChar char="•"/>
              </a:pPr>
              <a:r>
                <a:rPr lang="es-MX" sz="900">
                  <a:latin typeface="IBM Plex Mono" panose="020B0509050203000203" pitchFamily="49" charset="77"/>
                </a:rPr>
                <a:t> Diferencia entre Requisitos Funcionales, Requisitos No Funcionales y Reglas de Negocio</a:t>
              </a:r>
            </a:p>
            <a:p>
              <a:pPr>
                <a:buFont typeface="Arial" panose="020B0604020202020204" pitchFamily="34" charset="0"/>
                <a:buChar char="•"/>
              </a:pPr>
              <a:r>
                <a:rPr lang="es-MX" sz="900">
                  <a:latin typeface="IBM Plex Mono" panose="020B0509050203000203" pitchFamily="49" charset="77"/>
                </a:rPr>
                <a:t> Elicitación de Requisitos</a:t>
              </a:r>
              <a:endParaRPr lang="es-MX" sz="900">
                <a:effectLst/>
                <a:latin typeface="IBM Plex Mono" panose="020B0509050203000203" pitchFamily="49" charset="77"/>
              </a:endParaRPr>
            </a:p>
          </p:txBody>
        </p:sp>
        <p:pic>
          <p:nvPicPr>
            <p:cNvPr id="21" name="Graphic 17" descr="Badge 1 with solid fill">
              <a:extLst>
                <a:ext uri="{FF2B5EF4-FFF2-40B4-BE49-F238E27FC236}">
                  <a16:creationId xmlns:a16="http://schemas.microsoft.com/office/drawing/2014/main" id="{32ED5D8E-6432-472A-85AD-6B27C4DE5C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48" y="737714"/>
              <a:ext cx="265403" cy="272279"/>
            </a:xfrm>
            <a:prstGeom prst="rect">
              <a:avLst/>
            </a:prstGeom>
          </p:spPr>
        </p:pic>
        <p:pic>
          <p:nvPicPr>
            <p:cNvPr id="24" name="Graphic 11" descr="Badge with solid fill">
              <a:extLst>
                <a:ext uri="{FF2B5EF4-FFF2-40B4-BE49-F238E27FC236}">
                  <a16:creationId xmlns:a16="http://schemas.microsoft.com/office/drawing/2014/main" id="{504BC673-92E4-2D65-D10E-A5CF5B85E6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59" y="1720559"/>
              <a:ext cx="266691" cy="266691"/>
            </a:xfrm>
            <a:prstGeom prst="rect">
              <a:avLst/>
            </a:prstGeom>
          </p:spPr>
        </p:pic>
        <p:pic>
          <p:nvPicPr>
            <p:cNvPr id="25" name="Graphic 12" descr="Badge 3 with solid fill">
              <a:extLst>
                <a:ext uri="{FF2B5EF4-FFF2-40B4-BE49-F238E27FC236}">
                  <a16:creationId xmlns:a16="http://schemas.microsoft.com/office/drawing/2014/main" id="{8912FBCF-465C-BE94-56F3-5C42F3CDCB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659" y="3085919"/>
              <a:ext cx="266691" cy="266691"/>
            </a:xfrm>
            <a:prstGeom prst="rect">
              <a:avLst/>
            </a:prstGeom>
          </p:spPr>
        </p:pic>
      </p:grpSp>
      <p:pic>
        <p:nvPicPr>
          <p:cNvPr id="39" name="Imagen 38">
            <a:extLst>
              <a:ext uri="{FF2B5EF4-FFF2-40B4-BE49-F238E27FC236}">
                <a16:creationId xmlns:a16="http://schemas.microsoft.com/office/drawing/2014/main" id="{D9EF5D39-EE02-B096-2681-E9FAE457E34E}"/>
              </a:ext>
            </a:extLst>
          </p:cNvPr>
          <p:cNvPicPr>
            <a:picLocks noChangeAspect="1"/>
          </p:cNvPicPr>
          <p:nvPr/>
        </p:nvPicPr>
        <p:blipFill>
          <a:blip r:embed="rId9"/>
          <a:stretch>
            <a:fillRect/>
          </a:stretch>
        </p:blipFill>
        <p:spPr>
          <a:xfrm>
            <a:off x="8351052" y="4781861"/>
            <a:ext cx="682903" cy="273844"/>
          </a:xfrm>
          <a:prstGeom prst="rect">
            <a:avLst/>
          </a:prstGeom>
        </p:spPr>
      </p:pic>
    </p:spTree>
    <p:extLst>
      <p:ext uri="{BB962C8B-B14F-4D97-AF65-F5344CB8AC3E}">
        <p14:creationId xmlns:p14="http://schemas.microsoft.com/office/powerpoint/2010/main" val="936708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Simbología Principal BPMN</a:t>
            </a:r>
          </a:p>
        </p:txBody>
      </p:sp>
    </p:spTree>
    <p:extLst>
      <p:ext uri="{BB962C8B-B14F-4D97-AF65-F5344CB8AC3E}">
        <p14:creationId xmlns:p14="http://schemas.microsoft.com/office/powerpoint/2010/main" val="3609492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Simbología</a:t>
            </a:r>
            <a:r>
              <a:rPr lang="en-US" sz="1600">
                <a:solidFill>
                  <a:srgbClr val="0070C0"/>
                </a:solidFill>
                <a:latin typeface="IBM Plex Mono" panose="020B0509050203000203" pitchFamily="49" charset="77"/>
                <a:cs typeface="Calibri"/>
              </a:rPr>
              <a:t> Principal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14340" name="Picture 4" descr="Diagrama y símbolos BPMN | Notación de modelado de procesos de negocios">
            <a:extLst>
              <a:ext uri="{FF2B5EF4-FFF2-40B4-BE49-F238E27FC236}">
                <a16:creationId xmlns:a16="http://schemas.microsoft.com/office/drawing/2014/main" id="{6FAF4F84-CED5-0888-02DB-4A9E91B9F2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4694" y="909756"/>
            <a:ext cx="5354612" cy="373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638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Flujos Básicos BPMN</a:t>
            </a:r>
          </a:p>
        </p:txBody>
      </p:sp>
    </p:spTree>
    <p:extLst>
      <p:ext uri="{BB962C8B-B14F-4D97-AF65-F5344CB8AC3E}">
        <p14:creationId xmlns:p14="http://schemas.microsoft.com/office/powerpoint/2010/main" val="2702261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Flujos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Básicos</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7" name="Imagen 6">
            <a:extLst>
              <a:ext uri="{FF2B5EF4-FFF2-40B4-BE49-F238E27FC236}">
                <a16:creationId xmlns:a16="http://schemas.microsoft.com/office/drawing/2014/main" id="{7A621BCE-DAEC-9CD8-0CA6-579943F06683}"/>
              </a:ext>
            </a:extLst>
          </p:cNvPr>
          <p:cNvPicPr>
            <a:picLocks noChangeAspect="1"/>
          </p:cNvPicPr>
          <p:nvPr/>
        </p:nvPicPr>
        <p:blipFill rotWithShape="1">
          <a:blip r:embed="rId5"/>
          <a:srcRect t="-1" b="57136"/>
          <a:stretch/>
        </p:blipFill>
        <p:spPr>
          <a:xfrm>
            <a:off x="2050367" y="1206191"/>
            <a:ext cx="5040000" cy="273111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4217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Flujos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Básicos</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7" name="Imagen 6">
            <a:extLst>
              <a:ext uri="{FF2B5EF4-FFF2-40B4-BE49-F238E27FC236}">
                <a16:creationId xmlns:a16="http://schemas.microsoft.com/office/drawing/2014/main" id="{7A621BCE-DAEC-9CD8-0CA6-579943F06683}"/>
              </a:ext>
            </a:extLst>
          </p:cNvPr>
          <p:cNvPicPr>
            <a:picLocks noChangeAspect="1"/>
          </p:cNvPicPr>
          <p:nvPr/>
        </p:nvPicPr>
        <p:blipFill rotWithShape="1">
          <a:blip r:embed="rId5"/>
          <a:srcRect t="42553" b="-2326"/>
          <a:stretch/>
        </p:blipFill>
        <p:spPr>
          <a:xfrm>
            <a:off x="2050367" y="879009"/>
            <a:ext cx="5040000" cy="380842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10471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Flujo</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3" name="Imagen 2">
            <a:extLst>
              <a:ext uri="{FF2B5EF4-FFF2-40B4-BE49-F238E27FC236}">
                <a16:creationId xmlns:a16="http://schemas.microsoft.com/office/drawing/2014/main" id="{E0C8CC54-D2A5-A4DF-9541-2B529BBBED6F}"/>
              </a:ext>
            </a:extLst>
          </p:cNvPr>
          <p:cNvPicPr>
            <a:picLocks noChangeAspect="1"/>
          </p:cNvPicPr>
          <p:nvPr/>
        </p:nvPicPr>
        <p:blipFill>
          <a:blip r:embed="rId5"/>
          <a:stretch>
            <a:fillRect/>
          </a:stretch>
        </p:blipFill>
        <p:spPr>
          <a:xfrm>
            <a:off x="2419547" y="879009"/>
            <a:ext cx="4301640" cy="3753002"/>
          </a:xfrm>
          <a:prstGeom prst="rect">
            <a:avLst/>
          </a:prstGeom>
        </p:spPr>
      </p:pic>
    </p:spTree>
    <p:extLst>
      <p:ext uri="{BB962C8B-B14F-4D97-AF65-F5344CB8AC3E}">
        <p14:creationId xmlns:p14="http://schemas.microsoft.com/office/powerpoint/2010/main" val="2793676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Buenas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Prácticas</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grpSp>
        <p:nvGrpSpPr>
          <p:cNvPr id="25" name="Grupo 24">
            <a:extLst>
              <a:ext uri="{FF2B5EF4-FFF2-40B4-BE49-F238E27FC236}">
                <a16:creationId xmlns:a16="http://schemas.microsoft.com/office/drawing/2014/main" id="{1F28961E-3A4F-CB0A-A379-24FF9EEB28E4}"/>
              </a:ext>
            </a:extLst>
          </p:cNvPr>
          <p:cNvGrpSpPr/>
          <p:nvPr/>
        </p:nvGrpSpPr>
        <p:grpSpPr>
          <a:xfrm>
            <a:off x="442573" y="879009"/>
            <a:ext cx="6849859" cy="3804547"/>
            <a:chOff x="692943" y="879009"/>
            <a:chExt cx="6849859" cy="3804547"/>
          </a:xfrm>
        </p:grpSpPr>
        <p:pic>
          <p:nvPicPr>
            <p:cNvPr id="15" name="Imagen 14">
              <a:extLst>
                <a:ext uri="{FF2B5EF4-FFF2-40B4-BE49-F238E27FC236}">
                  <a16:creationId xmlns:a16="http://schemas.microsoft.com/office/drawing/2014/main" id="{3DAFFD21-EF13-2766-B3F0-77C6EDBBCB7A}"/>
                </a:ext>
              </a:extLst>
            </p:cNvPr>
            <p:cNvPicPr>
              <a:picLocks noChangeAspect="1"/>
            </p:cNvPicPr>
            <p:nvPr/>
          </p:nvPicPr>
          <p:blipFill>
            <a:blip r:embed="rId5"/>
            <a:stretch>
              <a:fillRect/>
            </a:stretch>
          </p:blipFill>
          <p:spPr>
            <a:xfrm>
              <a:off x="1618252" y="879009"/>
              <a:ext cx="5924550" cy="3804547"/>
            </a:xfrm>
            <a:prstGeom prst="rect">
              <a:avLst/>
            </a:prstGeom>
          </p:spPr>
        </p:pic>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2943" y="3418706"/>
              <a:ext cx="720000" cy="720000"/>
            </a:xfrm>
            <a:prstGeom prst="rect">
              <a:avLst/>
            </a:prstGeom>
          </p:spPr>
        </p:pic>
      </p:grpSp>
      <p:sp>
        <p:nvSpPr>
          <p:cNvPr id="24" name="CuadroTexto 23">
            <a:extLst>
              <a:ext uri="{FF2B5EF4-FFF2-40B4-BE49-F238E27FC236}">
                <a16:creationId xmlns:a16="http://schemas.microsoft.com/office/drawing/2014/main" id="{D43DD872-5762-797C-D17B-63FADF1664E4}"/>
              </a:ext>
            </a:extLst>
          </p:cNvPr>
          <p:cNvSpPr txBox="1"/>
          <p:nvPr/>
        </p:nvSpPr>
        <p:spPr>
          <a:xfrm>
            <a:off x="7432757" y="2179335"/>
            <a:ext cx="1601198" cy="923330"/>
          </a:xfrm>
          <a:prstGeom prst="rect">
            <a:avLst/>
          </a:prstGeom>
          <a:noFill/>
        </p:spPr>
        <p:txBody>
          <a:bodyPr wrap="square" rtlCol="0">
            <a:spAutoFit/>
          </a:bodyPr>
          <a:lstStyle/>
          <a:p>
            <a:pPr algn="just"/>
            <a:r>
              <a:rPr lang="es-MX" sz="900">
                <a:latin typeface="IBM Plex Mono" panose="020B0509050203000203" pitchFamily="49" charset="77"/>
              </a:rPr>
              <a:t>Utilizar siempre los eventos de inicio y fin para representar claramente el comienzo y el final del flujo.</a:t>
            </a:r>
          </a:p>
        </p:txBody>
      </p:sp>
    </p:spTree>
    <p:extLst>
      <p:ext uri="{BB962C8B-B14F-4D97-AF65-F5344CB8AC3E}">
        <p14:creationId xmlns:p14="http://schemas.microsoft.com/office/powerpoint/2010/main" val="903616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Buenas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Prácticas</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grpSp>
        <p:nvGrpSpPr>
          <p:cNvPr id="4" name="Grupo 3">
            <a:extLst>
              <a:ext uri="{FF2B5EF4-FFF2-40B4-BE49-F238E27FC236}">
                <a16:creationId xmlns:a16="http://schemas.microsoft.com/office/drawing/2014/main" id="{63A2EC8C-BCAC-8F4B-334E-428F9F615B3D}"/>
              </a:ext>
            </a:extLst>
          </p:cNvPr>
          <p:cNvGrpSpPr/>
          <p:nvPr/>
        </p:nvGrpSpPr>
        <p:grpSpPr>
          <a:xfrm>
            <a:off x="453455" y="879009"/>
            <a:ext cx="6131412" cy="3844458"/>
            <a:chOff x="692943" y="879009"/>
            <a:chExt cx="6131412" cy="3844458"/>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943" y="3418706"/>
              <a:ext cx="720000" cy="720000"/>
            </a:xfrm>
            <a:prstGeom prst="rect">
              <a:avLst/>
            </a:prstGeom>
          </p:spPr>
        </p:pic>
        <p:pic>
          <p:nvPicPr>
            <p:cNvPr id="3" name="Imagen 2">
              <a:extLst>
                <a:ext uri="{FF2B5EF4-FFF2-40B4-BE49-F238E27FC236}">
                  <a16:creationId xmlns:a16="http://schemas.microsoft.com/office/drawing/2014/main" id="{0B90F6C6-0F4C-E316-ACA4-BAAC109D78F8}"/>
                </a:ext>
              </a:extLst>
            </p:cNvPr>
            <p:cNvPicPr>
              <a:picLocks noChangeAspect="1"/>
            </p:cNvPicPr>
            <p:nvPr/>
          </p:nvPicPr>
          <p:blipFill>
            <a:blip r:embed="rId9"/>
            <a:stretch>
              <a:fillRect/>
            </a:stretch>
          </p:blipFill>
          <p:spPr>
            <a:xfrm>
              <a:off x="2327557" y="879009"/>
              <a:ext cx="4496798" cy="3844458"/>
            </a:xfrm>
            <a:prstGeom prst="rect">
              <a:avLst/>
            </a:prstGeom>
          </p:spPr>
        </p:pic>
      </p:grpSp>
      <p:sp>
        <p:nvSpPr>
          <p:cNvPr id="7" name="CuadroTexto 6">
            <a:extLst>
              <a:ext uri="{FF2B5EF4-FFF2-40B4-BE49-F238E27FC236}">
                <a16:creationId xmlns:a16="http://schemas.microsoft.com/office/drawing/2014/main" id="{6EA03562-6870-42DB-B378-B4BF14341993}"/>
              </a:ext>
            </a:extLst>
          </p:cNvPr>
          <p:cNvSpPr txBox="1"/>
          <p:nvPr/>
        </p:nvSpPr>
        <p:spPr>
          <a:xfrm>
            <a:off x="6749854" y="2248584"/>
            <a:ext cx="2096823" cy="646331"/>
          </a:xfrm>
          <a:prstGeom prst="rect">
            <a:avLst/>
          </a:prstGeom>
          <a:noFill/>
        </p:spPr>
        <p:txBody>
          <a:bodyPr wrap="square" rtlCol="0">
            <a:spAutoFit/>
          </a:bodyPr>
          <a:lstStyle/>
          <a:p>
            <a:pPr algn="just"/>
            <a:r>
              <a:rPr lang="es-MX" sz="900">
                <a:latin typeface="IBM Plex Mono" panose="020B0509050203000203" pitchFamily="49" charset="77"/>
              </a:rPr>
              <a:t>Evitar líneas cruzadas y mantener visible la lógica del flujo. La lectura será más clara y eficiente.</a:t>
            </a:r>
          </a:p>
        </p:txBody>
      </p:sp>
    </p:spTree>
    <p:extLst>
      <p:ext uri="{BB962C8B-B14F-4D97-AF65-F5344CB8AC3E}">
        <p14:creationId xmlns:p14="http://schemas.microsoft.com/office/powerpoint/2010/main" val="1285122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Buenas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Prácticas</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grpSp>
        <p:nvGrpSpPr>
          <p:cNvPr id="37" name="Grupo 36">
            <a:extLst>
              <a:ext uri="{FF2B5EF4-FFF2-40B4-BE49-F238E27FC236}">
                <a16:creationId xmlns:a16="http://schemas.microsoft.com/office/drawing/2014/main" id="{AFB1BE98-2877-B156-40AA-326A68D68E81}"/>
              </a:ext>
            </a:extLst>
          </p:cNvPr>
          <p:cNvGrpSpPr/>
          <p:nvPr/>
        </p:nvGrpSpPr>
        <p:grpSpPr>
          <a:xfrm>
            <a:off x="453455" y="879009"/>
            <a:ext cx="5328903" cy="3844458"/>
            <a:chOff x="692943" y="879009"/>
            <a:chExt cx="5328903" cy="3844458"/>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943" y="3418706"/>
              <a:ext cx="720000" cy="720000"/>
            </a:xfrm>
            <a:prstGeom prst="rect">
              <a:avLst/>
            </a:prstGeom>
          </p:spPr>
        </p:pic>
        <p:pic>
          <p:nvPicPr>
            <p:cNvPr id="7" name="Imagen 6">
              <a:extLst>
                <a:ext uri="{FF2B5EF4-FFF2-40B4-BE49-F238E27FC236}">
                  <a16:creationId xmlns:a16="http://schemas.microsoft.com/office/drawing/2014/main" id="{C3B835E3-65FB-F669-5906-33CF4D3EC488}"/>
                </a:ext>
              </a:extLst>
            </p:cNvPr>
            <p:cNvPicPr>
              <a:picLocks noChangeAspect="1"/>
            </p:cNvPicPr>
            <p:nvPr/>
          </p:nvPicPr>
          <p:blipFill>
            <a:blip r:embed="rId9"/>
            <a:stretch>
              <a:fillRect/>
            </a:stretch>
          </p:blipFill>
          <p:spPr>
            <a:xfrm>
              <a:off x="3118888" y="879009"/>
              <a:ext cx="2902958" cy="3844458"/>
            </a:xfrm>
            <a:prstGeom prst="rect">
              <a:avLst/>
            </a:prstGeom>
          </p:spPr>
        </p:pic>
        <p:cxnSp>
          <p:nvCxnSpPr>
            <p:cNvPr id="12" name="Conector angular 11">
              <a:extLst>
                <a:ext uri="{FF2B5EF4-FFF2-40B4-BE49-F238E27FC236}">
                  <a16:creationId xmlns:a16="http://schemas.microsoft.com/office/drawing/2014/main" id="{202C3F65-53E3-CC5F-EA3F-6A18342E271D}"/>
                </a:ext>
              </a:extLst>
            </p:cNvPr>
            <p:cNvCxnSpPr>
              <a:cxnSpLocks/>
            </p:cNvCxnSpPr>
            <p:nvPr/>
          </p:nvCxnSpPr>
          <p:spPr>
            <a:xfrm>
              <a:off x="3607266" y="1459684"/>
              <a:ext cx="964734" cy="461395"/>
            </a:xfrm>
            <a:prstGeom prst="bentConnector3">
              <a:avLst>
                <a:gd name="adj1" fmla="val 65652"/>
              </a:avLst>
            </a:prstGeom>
            <a:ln w="12700"/>
          </p:spPr>
          <p:style>
            <a:lnRef idx="1">
              <a:schemeClr val="accent2"/>
            </a:lnRef>
            <a:fillRef idx="0">
              <a:schemeClr val="accent2"/>
            </a:fillRef>
            <a:effectRef idx="0">
              <a:schemeClr val="accent2"/>
            </a:effectRef>
            <a:fontRef idx="minor">
              <a:schemeClr val="tx1"/>
            </a:fontRef>
          </p:style>
        </p:cxnSp>
        <p:cxnSp>
          <p:nvCxnSpPr>
            <p:cNvPr id="20" name="Conector angular 19">
              <a:extLst>
                <a:ext uri="{FF2B5EF4-FFF2-40B4-BE49-F238E27FC236}">
                  <a16:creationId xmlns:a16="http://schemas.microsoft.com/office/drawing/2014/main" id="{DD892BF8-0562-4A1B-1E16-BDA4B2D720E6}"/>
                </a:ext>
              </a:extLst>
            </p:cNvPr>
            <p:cNvCxnSpPr>
              <a:cxnSpLocks/>
            </p:cNvCxnSpPr>
            <p:nvPr/>
          </p:nvCxnSpPr>
          <p:spPr>
            <a:xfrm flipV="1">
              <a:off x="4570367" y="1459684"/>
              <a:ext cx="836338" cy="461395"/>
            </a:xfrm>
            <a:prstGeom prst="bentConnector3">
              <a:avLst>
                <a:gd name="adj1" fmla="val 15896"/>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31" name="Conector recto de flecha 30">
              <a:extLst>
                <a:ext uri="{FF2B5EF4-FFF2-40B4-BE49-F238E27FC236}">
                  <a16:creationId xmlns:a16="http://schemas.microsoft.com/office/drawing/2014/main" id="{5635A514-93A9-9F3D-39A4-BF6D16FA5D74}"/>
                </a:ext>
              </a:extLst>
            </p:cNvPr>
            <p:cNvCxnSpPr>
              <a:cxnSpLocks/>
            </p:cNvCxnSpPr>
            <p:nvPr/>
          </p:nvCxnSpPr>
          <p:spPr>
            <a:xfrm>
              <a:off x="3548543" y="3955408"/>
              <a:ext cx="2134998" cy="0"/>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grpSp>
      <p:sp>
        <p:nvSpPr>
          <p:cNvPr id="38" name="CuadroTexto 37">
            <a:extLst>
              <a:ext uri="{FF2B5EF4-FFF2-40B4-BE49-F238E27FC236}">
                <a16:creationId xmlns:a16="http://schemas.microsoft.com/office/drawing/2014/main" id="{8C476FBC-24BB-2202-785D-218406B2FA89}"/>
              </a:ext>
            </a:extLst>
          </p:cNvPr>
          <p:cNvSpPr txBox="1"/>
          <p:nvPr/>
        </p:nvSpPr>
        <p:spPr>
          <a:xfrm>
            <a:off x="6040553" y="2248584"/>
            <a:ext cx="2096823" cy="646331"/>
          </a:xfrm>
          <a:prstGeom prst="rect">
            <a:avLst/>
          </a:prstGeom>
          <a:noFill/>
        </p:spPr>
        <p:txBody>
          <a:bodyPr wrap="square" rtlCol="0">
            <a:spAutoFit/>
          </a:bodyPr>
          <a:lstStyle/>
          <a:p>
            <a:pPr algn="just"/>
            <a:r>
              <a:rPr lang="es-MX" sz="900">
                <a:latin typeface="IBM Plex Mono" panose="020B0509050203000203" pitchFamily="49" charset="77"/>
              </a:rPr>
              <a:t>Mantener claro el escenario principal. Diagramar primero el flujo principal y después flujos alternativos.</a:t>
            </a:r>
          </a:p>
        </p:txBody>
      </p:sp>
    </p:spTree>
    <p:extLst>
      <p:ext uri="{BB962C8B-B14F-4D97-AF65-F5344CB8AC3E}">
        <p14:creationId xmlns:p14="http://schemas.microsoft.com/office/powerpoint/2010/main" val="2443306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Buenas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Prácticas</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grpSp>
        <p:nvGrpSpPr>
          <p:cNvPr id="4" name="Grupo 3">
            <a:extLst>
              <a:ext uri="{FF2B5EF4-FFF2-40B4-BE49-F238E27FC236}">
                <a16:creationId xmlns:a16="http://schemas.microsoft.com/office/drawing/2014/main" id="{7807A22C-4461-61DC-3FA6-E2385A2A1634}"/>
              </a:ext>
            </a:extLst>
          </p:cNvPr>
          <p:cNvGrpSpPr/>
          <p:nvPr/>
        </p:nvGrpSpPr>
        <p:grpSpPr>
          <a:xfrm>
            <a:off x="453457" y="879009"/>
            <a:ext cx="6032596" cy="3849834"/>
            <a:chOff x="692943" y="879009"/>
            <a:chExt cx="6032596" cy="3849834"/>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943" y="3418706"/>
              <a:ext cx="720000" cy="720000"/>
            </a:xfrm>
            <a:prstGeom prst="rect">
              <a:avLst/>
            </a:prstGeom>
          </p:spPr>
        </p:pic>
        <p:pic>
          <p:nvPicPr>
            <p:cNvPr id="3" name="Imagen 2">
              <a:extLst>
                <a:ext uri="{FF2B5EF4-FFF2-40B4-BE49-F238E27FC236}">
                  <a16:creationId xmlns:a16="http://schemas.microsoft.com/office/drawing/2014/main" id="{2E8949AF-2F11-DC52-AE20-C02F111854CA}"/>
                </a:ext>
              </a:extLst>
            </p:cNvPr>
            <p:cNvPicPr>
              <a:picLocks noChangeAspect="1"/>
            </p:cNvPicPr>
            <p:nvPr/>
          </p:nvPicPr>
          <p:blipFill>
            <a:blip r:embed="rId9"/>
            <a:stretch>
              <a:fillRect/>
            </a:stretch>
          </p:blipFill>
          <p:spPr>
            <a:xfrm>
              <a:off x="2426696" y="879009"/>
              <a:ext cx="4298843" cy="3849834"/>
            </a:xfrm>
            <a:prstGeom prst="rect">
              <a:avLst/>
            </a:prstGeom>
          </p:spPr>
        </p:pic>
      </p:grpSp>
      <p:sp>
        <p:nvSpPr>
          <p:cNvPr id="8" name="CuadroTexto 7">
            <a:extLst>
              <a:ext uri="{FF2B5EF4-FFF2-40B4-BE49-F238E27FC236}">
                <a16:creationId xmlns:a16="http://schemas.microsoft.com/office/drawing/2014/main" id="{E6D5196D-D72A-B7A2-3E33-229E3F1F9DEF}"/>
              </a:ext>
            </a:extLst>
          </p:cNvPr>
          <p:cNvSpPr txBox="1"/>
          <p:nvPr/>
        </p:nvSpPr>
        <p:spPr>
          <a:xfrm>
            <a:off x="6595680" y="2248584"/>
            <a:ext cx="2096823" cy="507831"/>
          </a:xfrm>
          <a:prstGeom prst="rect">
            <a:avLst/>
          </a:prstGeom>
          <a:noFill/>
        </p:spPr>
        <p:txBody>
          <a:bodyPr wrap="square" rtlCol="0">
            <a:spAutoFit/>
          </a:bodyPr>
          <a:lstStyle/>
          <a:p>
            <a:pPr algn="just"/>
            <a:r>
              <a:rPr lang="es-MX" sz="900">
                <a:latin typeface="IBM Plex Mono" panose="020B0509050203000203" pitchFamily="49" charset="77"/>
              </a:rPr>
              <a:t>Utilizar correctamente las compuertas para la división de las tareas en el flujo.</a:t>
            </a:r>
          </a:p>
        </p:txBody>
      </p:sp>
    </p:spTree>
    <p:extLst>
      <p:ext uri="{BB962C8B-B14F-4D97-AF65-F5344CB8AC3E}">
        <p14:creationId xmlns:p14="http://schemas.microsoft.com/office/powerpoint/2010/main" val="124936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7FF6637-EA92-A7A6-34E4-6621136B0842}"/>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3200400" y="12097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err="1">
                <a:solidFill>
                  <a:srgbClr val="0070C0"/>
                </a:solidFill>
                <a:latin typeface="IBM Plex Mono" panose="020B0509050203000203" pitchFamily="49" charset="77"/>
                <a:cs typeface="Calibri"/>
              </a:rPr>
              <a:t>Temario</a:t>
            </a:r>
            <a:endParaRPr lang="en-US" sz="1800">
              <a:solidFill>
                <a:srgbClr val="0070C0"/>
              </a:solidFill>
              <a:latin typeface="IBM Plex Mono" panose="020B0509050203000203" pitchFamily="49" charset="77"/>
              <a:cs typeface="Calibri"/>
            </a:endParaRPr>
          </a:p>
        </p:txBody>
      </p:sp>
      <p:grpSp>
        <p:nvGrpSpPr>
          <p:cNvPr id="37" name="Grupo 36">
            <a:extLst>
              <a:ext uri="{FF2B5EF4-FFF2-40B4-BE49-F238E27FC236}">
                <a16:creationId xmlns:a16="http://schemas.microsoft.com/office/drawing/2014/main" id="{E7548012-19DC-B477-012B-71E079DA2DA6}"/>
              </a:ext>
            </a:extLst>
          </p:cNvPr>
          <p:cNvGrpSpPr/>
          <p:nvPr/>
        </p:nvGrpSpPr>
        <p:grpSpPr>
          <a:xfrm>
            <a:off x="269528" y="748994"/>
            <a:ext cx="4302472" cy="3721146"/>
            <a:chOff x="39309" y="748984"/>
            <a:chExt cx="4302472" cy="3717327"/>
          </a:xfrm>
        </p:grpSpPr>
        <p:sp>
          <p:nvSpPr>
            <p:cNvPr id="10" name="CuadroTexto 9">
              <a:extLst>
                <a:ext uri="{FF2B5EF4-FFF2-40B4-BE49-F238E27FC236}">
                  <a16:creationId xmlns:a16="http://schemas.microsoft.com/office/drawing/2014/main" id="{BC9EE178-4F35-E535-6E35-BAC5BE079E5C}"/>
                </a:ext>
              </a:extLst>
            </p:cNvPr>
            <p:cNvSpPr txBox="1"/>
            <p:nvPr/>
          </p:nvSpPr>
          <p:spPr>
            <a:xfrm>
              <a:off x="307455" y="776782"/>
              <a:ext cx="4034326" cy="3689529"/>
            </a:xfrm>
            <a:prstGeom prst="rect">
              <a:avLst/>
            </a:prstGeom>
            <a:noFill/>
          </p:spPr>
          <p:txBody>
            <a:bodyPr wrap="square">
              <a:spAutoFit/>
            </a:bodyPr>
            <a:lstStyle/>
            <a:p>
              <a:r>
                <a:rPr lang="es-MX" sz="900">
                  <a:solidFill>
                    <a:srgbClr val="0070C0"/>
                  </a:solidFill>
                  <a:effectLst/>
                  <a:latin typeface="IBM Plex Mono" panose="020B0509050203000203" pitchFamily="49" charset="77"/>
                </a:rPr>
                <a:t>UML</a:t>
              </a:r>
            </a:p>
            <a:p>
              <a:pPr>
                <a:buFont typeface="Arial" panose="020B0604020202020204" pitchFamily="34" charset="0"/>
                <a:buChar char="•"/>
              </a:pPr>
              <a:r>
                <a:rPr lang="es-MX" sz="900">
                  <a:effectLst/>
                  <a:latin typeface="IBM Plex Mono" panose="020B0509050203000203" pitchFamily="49" charset="77"/>
                </a:rPr>
                <a:t> Introducción a UML</a:t>
              </a:r>
            </a:p>
            <a:p>
              <a:pPr>
                <a:buFont typeface="Arial" panose="020B0604020202020204" pitchFamily="34" charset="0"/>
                <a:buChar char="•"/>
              </a:pPr>
              <a:r>
                <a:rPr lang="es-MX" sz="900">
                  <a:effectLst/>
                  <a:latin typeface="IBM Plex Mono" panose="020B0509050203000203" pitchFamily="49" charset="77"/>
                </a:rPr>
                <a:t> Tipos de Diagrama UML</a:t>
              </a:r>
            </a:p>
            <a:p>
              <a:pPr>
                <a:buFont typeface="Arial" panose="020B0604020202020204" pitchFamily="34" charset="0"/>
                <a:buChar char="•"/>
              </a:pPr>
              <a:r>
                <a:rPr lang="es-MX" sz="900">
                  <a:latin typeface="IBM Plex Mono" panose="020B0509050203000203" pitchFamily="49" charset="77"/>
                </a:rPr>
                <a:t> Usos de UML</a:t>
              </a:r>
            </a:p>
            <a:p>
              <a:pPr>
                <a:buFont typeface="Arial" panose="020B0604020202020204" pitchFamily="34" charset="0"/>
                <a:buChar char="•"/>
              </a:pPr>
              <a:r>
                <a:rPr lang="es-MX" sz="900">
                  <a:effectLst/>
                  <a:latin typeface="IBM Plex Mono" panose="020B0509050203000203" pitchFamily="49" charset="77"/>
                </a:rPr>
                <a:t> Diagrama de Casos de Uso</a:t>
              </a:r>
            </a:p>
            <a:p>
              <a:pPr>
                <a:buFont typeface="Arial" panose="020B0604020202020204" pitchFamily="34" charset="0"/>
                <a:buChar char="•"/>
              </a:pPr>
              <a:r>
                <a:rPr lang="es-MX" sz="900">
                  <a:effectLst/>
                  <a:latin typeface="IBM Plex Mono" panose="020B0509050203000203" pitchFamily="49" charset="77"/>
                </a:rPr>
                <a:t> Diagrama de </a:t>
              </a:r>
              <a:r>
                <a:rPr lang="es-MX" sz="900">
                  <a:latin typeface="IBM Plex Mono" panose="020B0509050203000203" pitchFamily="49" charset="77"/>
                </a:rPr>
                <a:t>Actividades</a:t>
              </a:r>
              <a:endParaRPr lang="es-MX" sz="900">
                <a:effectLst/>
                <a:latin typeface="IBM Plex Mono" panose="020B0509050203000203" pitchFamily="49" charset="77"/>
              </a:endParaRPr>
            </a:p>
            <a:p>
              <a:pPr>
                <a:buFont typeface="Arial" panose="020B0604020202020204" pitchFamily="34" charset="0"/>
                <a:buChar char="•"/>
              </a:pPr>
              <a:r>
                <a:rPr lang="es-MX" sz="900">
                  <a:effectLst/>
                  <a:latin typeface="IBM Plex Mono" panose="020B0509050203000203" pitchFamily="49" charset="77"/>
                </a:rPr>
                <a:t> Diagrama de Estado</a:t>
              </a:r>
            </a:p>
            <a:p>
              <a:pPr>
                <a:buFont typeface="Arial" panose="020B0604020202020204" pitchFamily="34" charset="0"/>
                <a:buChar char="•"/>
              </a:pPr>
              <a:r>
                <a:rPr lang="es-MX" sz="900">
                  <a:effectLst/>
                  <a:latin typeface="IBM Plex Mono" panose="020B0509050203000203" pitchFamily="49" charset="77"/>
                </a:rPr>
                <a:t> Diagrama de Contexto</a:t>
              </a:r>
            </a:p>
            <a:p>
              <a:pPr>
                <a:buFont typeface="Arial" panose="020B0604020202020204" pitchFamily="34" charset="0"/>
                <a:buChar char="•"/>
              </a:pPr>
              <a:r>
                <a:rPr lang="es-MX" sz="900">
                  <a:latin typeface="IBM Plex Mono" panose="020B0509050203000203" pitchFamily="49" charset="77"/>
                </a:rPr>
                <a:t> Diagrama de Secuencia</a:t>
              </a:r>
            </a:p>
            <a:p>
              <a:pPr>
                <a:buFont typeface="Arial" panose="020B0604020202020204" pitchFamily="34" charset="0"/>
                <a:buChar char="•"/>
              </a:pPr>
              <a:endParaRPr lang="es-MX" sz="900">
                <a:latin typeface="IBM Plex Mono" panose="020B0509050203000203" pitchFamily="49" charset="77"/>
              </a:endParaRPr>
            </a:p>
            <a:p>
              <a:r>
                <a:rPr lang="es-MX" sz="900">
                  <a:solidFill>
                    <a:srgbClr val="0070C0"/>
                  </a:solidFill>
                  <a:latin typeface="IBM Plex Mono" panose="020B0509050203000203" pitchFamily="49" charset="77"/>
                </a:rPr>
                <a:t>Especificación de C</a:t>
              </a:r>
              <a:r>
                <a:rPr lang="es-MX" sz="900">
                  <a:solidFill>
                    <a:srgbClr val="0070C0"/>
                  </a:solidFill>
                  <a:effectLst/>
                  <a:latin typeface="IBM Plex Mono" panose="020B0509050203000203" pitchFamily="49" charset="77"/>
                </a:rPr>
                <a:t>asos de Uso</a:t>
              </a:r>
            </a:p>
            <a:p>
              <a:pPr>
                <a:buFont typeface="Arial" panose="020B0604020202020204" pitchFamily="34" charset="0"/>
                <a:buChar char="•"/>
              </a:pPr>
              <a:r>
                <a:rPr lang="es-MX" sz="900">
                  <a:effectLst/>
                  <a:latin typeface="IBM Plex Mono" panose="020B0509050203000203" pitchFamily="49" charset="77"/>
                </a:rPr>
                <a:t> Especificación de Casos de Uso</a:t>
              </a:r>
            </a:p>
            <a:p>
              <a:pPr>
                <a:buFont typeface="Arial" panose="020B0604020202020204" pitchFamily="34" charset="0"/>
                <a:buChar char="•"/>
              </a:pPr>
              <a:r>
                <a:rPr lang="es-MX" sz="900">
                  <a:effectLst/>
                  <a:latin typeface="IBM Plex Mono" panose="020B0509050203000203" pitchFamily="49" charset="77"/>
                </a:rPr>
                <a:t> Beneficios de la Especificación de Casos de Uso</a:t>
              </a:r>
            </a:p>
            <a:p>
              <a:pPr>
                <a:buFont typeface="Arial" panose="020B0604020202020204" pitchFamily="34" charset="0"/>
                <a:buChar char="•"/>
              </a:pPr>
              <a:r>
                <a:rPr lang="es-MX" sz="900">
                  <a:latin typeface="IBM Plex Mono" panose="020B0509050203000203" pitchFamily="49" charset="77"/>
                </a:rPr>
                <a:t> </a:t>
              </a:r>
              <a:r>
                <a:rPr lang="es-MX" sz="900">
                  <a:effectLst/>
                  <a:latin typeface="IBM Plex Mono" panose="020B0509050203000203" pitchFamily="49" charset="77"/>
                </a:rPr>
                <a:t>Trazabilidad</a:t>
              </a:r>
              <a:endParaRPr lang="es-MX" sz="900">
                <a:latin typeface="IBM Plex Mono" panose="020B0509050203000203" pitchFamily="49" charset="77"/>
              </a:endParaRPr>
            </a:p>
            <a:p>
              <a:pPr>
                <a:buFont typeface="Arial" panose="020B0604020202020204" pitchFamily="34" charset="0"/>
                <a:buChar char="•"/>
              </a:pPr>
              <a:r>
                <a:rPr lang="es-MX" sz="900">
                  <a:latin typeface="IBM Plex Mono" panose="020B0509050203000203" pitchFamily="49" charset="77"/>
                </a:rPr>
                <a:t> Ejemplo de Especificación de Casos de Uso</a:t>
              </a:r>
              <a:endParaRPr lang="es-MX" sz="900">
                <a:effectLst/>
                <a:latin typeface="IBM Plex Mono" panose="020B0509050203000203" pitchFamily="49" charset="77"/>
              </a:endParaRPr>
            </a:p>
            <a:p>
              <a:pPr>
                <a:buFont typeface="Arial" panose="020B0604020202020204" pitchFamily="34" charset="0"/>
                <a:buChar char="•"/>
              </a:pPr>
              <a:endParaRPr lang="es-MX" sz="900">
                <a:latin typeface="IBM Plex Mono" panose="020B0509050203000203" pitchFamily="49" charset="77"/>
              </a:endParaRPr>
            </a:p>
            <a:p>
              <a:r>
                <a:rPr lang="es-MX" sz="900">
                  <a:solidFill>
                    <a:srgbClr val="0070C0"/>
                  </a:solidFill>
                  <a:effectLst/>
                  <a:latin typeface="IBM Plex Mono" panose="020B0509050203000203" pitchFamily="49" charset="77"/>
                </a:rPr>
                <a:t>Business Analyst en el Marco Agile</a:t>
              </a:r>
            </a:p>
            <a:p>
              <a:pPr>
                <a:buFont typeface="Arial" panose="020B0604020202020204" pitchFamily="34" charset="0"/>
                <a:buChar char="•"/>
              </a:pPr>
              <a:r>
                <a:rPr lang="es-MX" sz="900">
                  <a:effectLst/>
                  <a:latin typeface="IBM Plex Mono" panose="020B0509050203000203" pitchFamily="49" charset="77"/>
                </a:rPr>
                <a:t> </a:t>
              </a:r>
              <a:r>
                <a:rPr lang="es-MX" sz="900">
                  <a:latin typeface="IBM Plex Mono" panose="020B0509050203000203" pitchFamily="49" charset="77"/>
                </a:rPr>
                <a:t>Modelo en Cascada</a:t>
              </a:r>
            </a:p>
            <a:p>
              <a:pPr>
                <a:buFont typeface="Arial" panose="020B0604020202020204" pitchFamily="34" charset="0"/>
                <a:buChar char="•"/>
              </a:pPr>
              <a:r>
                <a:rPr lang="es-MX" sz="900">
                  <a:latin typeface="IBM Plex Mono" panose="020B0509050203000203" pitchFamily="49" charset="77"/>
                </a:rPr>
                <a:t> Desarrollo de Software Ágil</a:t>
              </a:r>
            </a:p>
            <a:p>
              <a:pPr>
                <a:buFont typeface="Arial" panose="020B0604020202020204" pitchFamily="34" charset="0"/>
                <a:buChar char="•"/>
              </a:pPr>
              <a:r>
                <a:rPr lang="es-MX" sz="900">
                  <a:latin typeface="IBM Plex Mono" panose="020B0509050203000203" pitchFamily="49" charset="77"/>
                </a:rPr>
                <a:t> Modelo en Cascada vs Desarrollo Ágil</a:t>
              </a:r>
            </a:p>
            <a:p>
              <a:pPr>
                <a:buFont typeface="Arial" panose="020B0604020202020204" pitchFamily="34" charset="0"/>
                <a:buChar char="•"/>
              </a:pPr>
              <a:r>
                <a:rPr lang="es-MX" sz="900">
                  <a:latin typeface="IBM Plex Mono" panose="020B0509050203000203" pitchFamily="49" charset="77"/>
                </a:rPr>
                <a:t> Marco de Trabajo Scrum</a:t>
              </a:r>
              <a:endParaRPr lang="es-MX" sz="900">
                <a:effectLst/>
                <a:latin typeface="IBM Plex Mono" panose="020B0509050203000203" pitchFamily="49" charset="77"/>
              </a:endParaRPr>
            </a:p>
            <a:p>
              <a:pPr>
                <a:buFont typeface="Arial" panose="020B0604020202020204" pitchFamily="34" charset="0"/>
                <a:buChar char="•"/>
              </a:pPr>
              <a:r>
                <a:rPr lang="es-MX" sz="900">
                  <a:effectLst/>
                  <a:latin typeface="IBM Plex Mono" panose="020B0509050203000203" pitchFamily="49" charset="77"/>
                </a:rPr>
                <a:t> Épicas</a:t>
              </a:r>
            </a:p>
            <a:p>
              <a:pPr>
                <a:buFont typeface="Arial" panose="020B0604020202020204" pitchFamily="34" charset="0"/>
                <a:buChar char="•"/>
              </a:pPr>
              <a:r>
                <a:rPr lang="es-MX" sz="900">
                  <a:effectLst/>
                  <a:latin typeface="IBM Plex Mono" panose="020B0509050203000203" pitchFamily="49" charset="77"/>
                </a:rPr>
                <a:t> Historias de Usuarios</a:t>
              </a:r>
            </a:p>
            <a:p>
              <a:pPr>
                <a:buFont typeface="Arial" panose="020B0604020202020204" pitchFamily="34" charset="0"/>
                <a:buChar char="•"/>
              </a:pPr>
              <a:r>
                <a:rPr lang="es-MX" sz="900">
                  <a:effectLst/>
                  <a:latin typeface="IBM Plex Mono" panose="020B0509050203000203" pitchFamily="49" charset="77"/>
                </a:rPr>
                <a:t> Criterios de Aceptación</a:t>
              </a:r>
            </a:p>
            <a:p>
              <a:pPr>
                <a:buFont typeface="Arial" panose="020B0604020202020204" pitchFamily="34" charset="0"/>
                <a:buChar char="•"/>
              </a:pPr>
              <a:r>
                <a:rPr lang="es-MX" sz="900">
                  <a:latin typeface="IBM Plex Mono" panose="020B0509050203000203" pitchFamily="49" charset="77"/>
                </a:rPr>
                <a:t> Relación Épica – Historias de Usuario</a:t>
              </a:r>
              <a:endParaRPr lang="es-MX" sz="900">
                <a:effectLst/>
                <a:latin typeface="IBM Plex Mono" panose="020B0509050203000203" pitchFamily="49" charset="77"/>
              </a:endParaRPr>
            </a:p>
          </p:txBody>
        </p:sp>
        <p:pic>
          <p:nvPicPr>
            <p:cNvPr id="33" name="Graphic 13" descr="Badge 4 with solid fill">
              <a:extLst>
                <a:ext uri="{FF2B5EF4-FFF2-40B4-BE49-F238E27FC236}">
                  <a16:creationId xmlns:a16="http://schemas.microsoft.com/office/drawing/2014/main" id="{53303535-431E-630C-7A2E-E4CB002FDB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09" y="748984"/>
              <a:ext cx="266691" cy="266691"/>
            </a:xfrm>
            <a:prstGeom prst="rect">
              <a:avLst/>
            </a:prstGeom>
          </p:spPr>
        </p:pic>
      </p:grpSp>
      <p:grpSp>
        <p:nvGrpSpPr>
          <p:cNvPr id="38" name="Grupo 37">
            <a:extLst>
              <a:ext uri="{FF2B5EF4-FFF2-40B4-BE49-F238E27FC236}">
                <a16:creationId xmlns:a16="http://schemas.microsoft.com/office/drawing/2014/main" id="{8C081369-1DDC-E869-3EB5-BDFB79011542}"/>
              </a:ext>
            </a:extLst>
          </p:cNvPr>
          <p:cNvGrpSpPr/>
          <p:nvPr/>
        </p:nvGrpSpPr>
        <p:grpSpPr>
          <a:xfrm>
            <a:off x="269528" y="2122228"/>
            <a:ext cx="273844" cy="1095887"/>
            <a:chOff x="239793" y="2122228"/>
            <a:chExt cx="273844" cy="1095887"/>
          </a:xfrm>
        </p:grpSpPr>
        <p:pic>
          <p:nvPicPr>
            <p:cNvPr id="34" name="Graphic 14" descr="Badge 5 with solid fill">
              <a:extLst>
                <a:ext uri="{FF2B5EF4-FFF2-40B4-BE49-F238E27FC236}">
                  <a16:creationId xmlns:a16="http://schemas.microsoft.com/office/drawing/2014/main" id="{2C5C8AFE-3108-68AA-875B-38BE74E8EA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793" y="2122228"/>
              <a:ext cx="266691" cy="266691"/>
            </a:xfrm>
            <a:prstGeom prst="rect">
              <a:avLst/>
            </a:prstGeom>
          </p:spPr>
        </p:pic>
        <p:pic>
          <p:nvPicPr>
            <p:cNvPr id="35" name="Graphic 15" descr="Badge 6 with solid fill">
              <a:extLst>
                <a:ext uri="{FF2B5EF4-FFF2-40B4-BE49-F238E27FC236}">
                  <a16:creationId xmlns:a16="http://schemas.microsoft.com/office/drawing/2014/main" id="{ED59483D-A370-019B-CB93-6F6D8DA9AD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793" y="2944271"/>
              <a:ext cx="273844" cy="273844"/>
            </a:xfrm>
            <a:prstGeom prst="rect">
              <a:avLst/>
            </a:prstGeom>
          </p:spPr>
        </p:pic>
      </p:grpSp>
      <p:pic>
        <p:nvPicPr>
          <p:cNvPr id="39" name="Imagen 38">
            <a:extLst>
              <a:ext uri="{FF2B5EF4-FFF2-40B4-BE49-F238E27FC236}">
                <a16:creationId xmlns:a16="http://schemas.microsoft.com/office/drawing/2014/main" id="{D9EF5D39-EE02-B096-2681-E9FAE457E34E}"/>
              </a:ext>
            </a:extLst>
          </p:cNvPr>
          <p:cNvPicPr>
            <a:picLocks noChangeAspect="1"/>
          </p:cNvPicPr>
          <p:nvPr/>
        </p:nvPicPr>
        <p:blipFill>
          <a:blip r:embed="rId8"/>
          <a:stretch>
            <a:fillRect/>
          </a:stretch>
        </p:blipFill>
        <p:spPr>
          <a:xfrm>
            <a:off x="8351052" y="4781861"/>
            <a:ext cx="682903" cy="273844"/>
          </a:xfrm>
          <a:prstGeom prst="rect">
            <a:avLst/>
          </a:prstGeom>
        </p:spPr>
      </p:pic>
      <p:pic>
        <p:nvPicPr>
          <p:cNvPr id="2" name="Picture 2" descr="94,604 imágenes, fotos de stock, objetos en 3D y vectores sobre Temario |  Shutterstock">
            <a:extLst>
              <a:ext uri="{FF2B5EF4-FFF2-40B4-BE49-F238E27FC236}">
                <a16:creationId xmlns:a16="http://schemas.microsoft.com/office/drawing/2014/main" id="{318E07F2-8E57-5EB7-B076-8E75433E31E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396" t="7880" r="5692" b="11628"/>
          <a:stretch/>
        </p:blipFill>
        <p:spPr bwMode="auto">
          <a:xfrm>
            <a:off x="5388766" y="1427548"/>
            <a:ext cx="3481217" cy="228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324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Buenas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Prácticas</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grpSp>
        <p:nvGrpSpPr>
          <p:cNvPr id="7" name="Grupo 6">
            <a:extLst>
              <a:ext uri="{FF2B5EF4-FFF2-40B4-BE49-F238E27FC236}">
                <a16:creationId xmlns:a16="http://schemas.microsoft.com/office/drawing/2014/main" id="{AA4A7928-D5EF-95FC-98B3-1AD357605AF6}"/>
              </a:ext>
            </a:extLst>
          </p:cNvPr>
          <p:cNvGrpSpPr/>
          <p:nvPr/>
        </p:nvGrpSpPr>
        <p:grpSpPr>
          <a:xfrm>
            <a:off x="453455" y="879009"/>
            <a:ext cx="6023954" cy="3812026"/>
            <a:chOff x="692943" y="879009"/>
            <a:chExt cx="6023954" cy="3812026"/>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943" y="3418706"/>
              <a:ext cx="720000" cy="720000"/>
            </a:xfrm>
            <a:prstGeom prst="rect">
              <a:avLst/>
            </a:prstGeom>
          </p:spPr>
        </p:pic>
        <p:pic>
          <p:nvPicPr>
            <p:cNvPr id="4" name="Imagen 3">
              <a:extLst>
                <a:ext uri="{FF2B5EF4-FFF2-40B4-BE49-F238E27FC236}">
                  <a16:creationId xmlns:a16="http://schemas.microsoft.com/office/drawing/2014/main" id="{3E7E3750-8352-C09B-8785-C346C38CCA13}"/>
                </a:ext>
              </a:extLst>
            </p:cNvPr>
            <p:cNvPicPr>
              <a:picLocks noChangeAspect="1"/>
            </p:cNvPicPr>
            <p:nvPr/>
          </p:nvPicPr>
          <p:blipFill>
            <a:blip r:embed="rId9"/>
            <a:stretch>
              <a:fillRect/>
            </a:stretch>
          </p:blipFill>
          <p:spPr>
            <a:xfrm>
              <a:off x="2418054" y="879009"/>
              <a:ext cx="4298843" cy="3812026"/>
            </a:xfrm>
            <a:prstGeom prst="rect">
              <a:avLst/>
            </a:prstGeom>
          </p:spPr>
        </p:pic>
      </p:grpSp>
      <p:sp>
        <p:nvSpPr>
          <p:cNvPr id="8" name="CuadroTexto 7">
            <a:extLst>
              <a:ext uri="{FF2B5EF4-FFF2-40B4-BE49-F238E27FC236}">
                <a16:creationId xmlns:a16="http://schemas.microsoft.com/office/drawing/2014/main" id="{F971F664-ADA3-7D6F-D689-656BC6A30F24}"/>
              </a:ext>
            </a:extLst>
          </p:cNvPr>
          <p:cNvSpPr txBox="1"/>
          <p:nvPr/>
        </p:nvSpPr>
        <p:spPr>
          <a:xfrm>
            <a:off x="6749854" y="2317834"/>
            <a:ext cx="2096823" cy="507831"/>
          </a:xfrm>
          <a:prstGeom prst="rect">
            <a:avLst/>
          </a:prstGeom>
          <a:noFill/>
        </p:spPr>
        <p:txBody>
          <a:bodyPr wrap="square" rtlCol="0">
            <a:spAutoFit/>
          </a:bodyPr>
          <a:lstStyle/>
          <a:p>
            <a:pPr algn="just"/>
            <a:r>
              <a:rPr lang="es-MX" sz="900">
                <a:latin typeface="IBM Plex Mono" panose="020B0509050203000203" pitchFamily="49" charset="77"/>
              </a:rPr>
              <a:t>Utilizar una compuerta exclusiva como elemento de convergencia.</a:t>
            </a:r>
          </a:p>
        </p:txBody>
      </p:sp>
    </p:spTree>
    <p:extLst>
      <p:ext uri="{BB962C8B-B14F-4D97-AF65-F5344CB8AC3E}">
        <p14:creationId xmlns:p14="http://schemas.microsoft.com/office/powerpoint/2010/main" val="3980828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Buenas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Prácticas</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grpSp>
        <p:nvGrpSpPr>
          <p:cNvPr id="7" name="Grupo 6">
            <a:extLst>
              <a:ext uri="{FF2B5EF4-FFF2-40B4-BE49-F238E27FC236}">
                <a16:creationId xmlns:a16="http://schemas.microsoft.com/office/drawing/2014/main" id="{017228F9-1924-697B-79AF-46AD6502DA22}"/>
              </a:ext>
            </a:extLst>
          </p:cNvPr>
          <p:cNvGrpSpPr/>
          <p:nvPr/>
        </p:nvGrpSpPr>
        <p:grpSpPr>
          <a:xfrm>
            <a:off x="453457" y="879009"/>
            <a:ext cx="5973283" cy="3812026"/>
            <a:chOff x="692943" y="879009"/>
            <a:chExt cx="5973283" cy="3812026"/>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943" y="3418706"/>
              <a:ext cx="720000" cy="720000"/>
            </a:xfrm>
            <a:prstGeom prst="rect">
              <a:avLst/>
            </a:prstGeom>
          </p:spPr>
        </p:pic>
        <p:pic>
          <p:nvPicPr>
            <p:cNvPr id="3" name="Imagen 2">
              <a:extLst>
                <a:ext uri="{FF2B5EF4-FFF2-40B4-BE49-F238E27FC236}">
                  <a16:creationId xmlns:a16="http://schemas.microsoft.com/office/drawing/2014/main" id="{DB52E5A1-49E7-44C6-F9C7-E4203118866E}"/>
                </a:ext>
              </a:extLst>
            </p:cNvPr>
            <p:cNvPicPr>
              <a:picLocks noChangeAspect="1"/>
            </p:cNvPicPr>
            <p:nvPr/>
          </p:nvPicPr>
          <p:blipFill>
            <a:blip r:embed="rId9"/>
            <a:stretch>
              <a:fillRect/>
            </a:stretch>
          </p:blipFill>
          <p:spPr>
            <a:xfrm>
              <a:off x="2490765" y="879009"/>
              <a:ext cx="4175461" cy="3812026"/>
            </a:xfrm>
            <a:prstGeom prst="rect">
              <a:avLst/>
            </a:prstGeom>
          </p:spPr>
        </p:pic>
      </p:grpSp>
      <p:sp>
        <p:nvSpPr>
          <p:cNvPr id="8" name="CuadroTexto 7">
            <a:extLst>
              <a:ext uri="{FF2B5EF4-FFF2-40B4-BE49-F238E27FC236}">
                <a16:creationId xmlns:a16="http://schemas.microsoft.com/office/drawing/2014/main" id="{0A29B379-C1C8-9327-58E7-1CCC3B010E3D}"/>
              </a:ext>
            </a:extLst>
          </p:cNvPr>
          <p:cNvSpPr txBox="1"/>
          <p:nvPr/>
        </p:nvSpPr>
        <p:spPr>
          <a:xfrm>
            <a:off x="6749854" y="2317834"/>
            <a:ext cx="2096823" cy="507831"/>
          </a:xfrm>
          <a:prstGeom prst="rect">
            <a:avLst/>
          </a:prstGeom>
          <a:noFill/>
        </p:spPr>
        <p:txBody>
          <a:bodyPr wrap="square" rtlCol="0">
            <a:spAutoFit/>
          </a:bodyPr>
          <a:lstStyle/>
          <a:p>
            <a:pPr algn="just"/>
            <a:r>
              <a:rPr lang="es-MX" sz="900">
                <a:latin typeface="IBM Plex Mono" panose="020B0509050203000203" pitchFamily="49" charset="77"/>
              </a:rPr>
              <a:t>Distinguir los estados finales exitosos y no exitosos.</a:t>
            </a:r>
          </a:p>
        </p:txBody>
      </p:sp>
    </p:spTree>
    <p:extLst>
      <p:ext uri="{BB962C8B-B14F-4D97-AF65-F5344CB8AC3E}">
        <p14:creationId xmlns:p14="http://schemas.microsoft.com/office/powerpoint/2010/main" val="2621474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Buenas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Prácticas</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grpSp>
        <p:nvGrpSpPr>
          <p:cNvPr id="7" name="Grupo 6">
            <a:extLst>
              <a:ext uri="{FF2B5EF4-FFF2-40B4-BE49-F238E27FC236}">
                <a16:creationId xmlns:a16="http://schemas.microsoft.com/office/drawing/2014/main" id="{0A595F4F-530B-7A5E-13CB-ADD188F9939B}"/>
              </a:ext>
            </a:extLst>
          </p:cNvPr>
          <p:cNvGrpSpPr/>
          <p:nvPr/>
        </p:nvGrpSpPr>
        <p:grpSpPr>
          <a:xfrm>
            <a:off x="453457" y="1416070"/>
            <a:ext cx="720000" cy="2722636"/>
            <a:chOff x="692943" y="1416070"/>
            <a:chExt cx="720000" cy="2722636"/>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943" y="3418706"/>
              <a:ext cx="720000" cy="720000"/>
            </a:xfrm>
            <a:prstGeom prst="rect">
              <a:avLst/>
            </a:prstGeom>
          </p:spPr>
        </p:pic>
      </p:grpSp>
      <p:sp>
        <p:nvSpPr>
          <p:cNvPr id="8" name="CuadroTexto 7">
            <a:extLst>
              <a:ext uri="{FF2B5EF4-FFF2-40B4-BE49-F238E27FC236}">
                <a16:creationId xmlns:a16="http://schemas.microsoft.com/office/drawing/2014/main" id="{E4DE47C3-69E1-4604-4E4D-46056D40EB11}"/>
              </a:ext>
            </a:extLst>
          </p:cNvPr>
          <p:cNvSpPr txBox="1"/>
          <p:nvPr/>
        </p:nvSpPr>
        <p:spPr>
          <a:xfrm>
            <a:off x="6749854" y="2248584"/>
            <a:ext cx="2096823" cy="646331"/>
          </a:xfrm>
          <a:prstGeom prst="rect">
            <a:avLst/>
          </a:prstGeom>
          <a:noFill/>
        </p:spPr>
        <p:txBody>
          <a:bodyPr wrap="square" rtlCol="0">
            <a:spAutoFit/>
          </a:bodyPr>
          <a:lstStyle/>
          <a:p>
            <a:pPr algn="just"/>
            <a:r>
              <a:rPr lang="es-MX" sz="900">
                <a:latin typeface="IBM Plex Mono" panose="020B0509050203000203" pitchFamily="49" charset="77"/>
              </a:rPr>
              <a:t>Mantener un formato estándar y enfocarse en una apariencia limpia y agradable.</a:t>
            </a:r>
          </a:p>
        </p:txBody>
      </p:sp>
      <p:pic>
        <p:nvPicPr>
          <p:cNvPr id="9" name="Imagen 8">
            <a:extLst>
              <a:ext uri="{FF2B5EF4-FFF2-40B4-BE49-F238E27FC236}">
                <a16:creationId xmlns:a16="http://schemas.microsoft.com/office/drawing/2014/main" id="{800A640F-69BD-37B6-C370-1470AEC892BB}"/>
              </a:ext>
            </a:extLst>
          </p:cNvPr>
          <p:cNvPicPr>
            <a:picLocks noChangeAspect="1"/>
          </p:cNvPicPr>
          <p:nvPr/>
        </p:nvPicPr>
        <p:blipFill>
          <a:blip r:embed="rId9"/>
          <a:stretch>
            <a:fillRect/>
          </a:stretch>
        </p:blipFill>
        <p:spPr>
          <a:xfrm>
            <a:off x="2244919" y="886526"/>
            <a:ext cx="4167227" cy="3804509"/>
          </a:xfrm>
          <a:prstGeom prst="rect">
            <a:avLst/>
          </a:prstGeom>
        </p:spPr>
      </p:pic>
    </p:spTree>
    <p:extLst>
      <p:ext uri="{BB962C8B-B14F-4D97-AF65-F5344CB8AC3E}">
        <p14:creationId xmlns:p14="http://schemas.microsoft.com/office/powerpoint/2010/main" val="5519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Buenas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Prácticas</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grpSp>
        <p:nvGrpSpPr>
          <p:cNvPr id="7" name="Grupo 6">
            <a:extLst>
              <a:ext uri="{FF2B5EF4-FFF2-40B4-BE49-F238E27FC236}">
                <a16:creationId xmlns:a16="http://schemas.microsoft.com/office/drawing/2014/main" id="{0A595F4F-530B-7A5E-13CB-ADD188F9939B}"/>
              </a:ext>
            </a:extLst>
          </p:cNvPr>
          <p:cNvGrpSpPr/>
          <p:nvPr/>
        </p:nvGrpSpPr>
        <p:grpSpPr>
          <a:xfrm>
            <a:off x="453457" y="1416070"/>
            <a:ext cx="720000" cy="2722636"/>
            <a:chOff x="692943" y="1416070"/>
            <a:chExt cx="720000" cy="2722636"/>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943" y="3418706"/>
              <a:ext cx="720000" cy="720000"/>
            </a:xfrm>
            <a:prstGeom prst="rect">
              <a:avLst/>
            </a:prstGeom>
          </p:spPr>
        </p:pic>
      </p:grpSp>
      <p:sp>
        <p:nvSpPr>
          <p:cNvPr id="8" name="CuadroTexto 7">
            <a:extLst>
              <a:ext uri="{FF2B5EF4-FFF2-40B4-BE49-F238E27FC236}">
                <a16:creationId xmlns:a16="http://schemas.microsoft.com/office/drawing/2014/main" id="{E4DE47C3-69E1-4604-4E4D-46056D40EB11}"/>
              </a:ext>
            </a:extLst>
          </p:cNvPr>
          <p:cNvSpPr txBox="1"/>
          <p:nvPr/>
        </p:nvSpPr>
        <p:spPr>
          <a:xfrm>
            <a:off x="6749854" y="2248584"/>
            <a:ext cx="2096823" cy="646331"/>
          </a:xfrm>
          <a:prstGeom prst="rect">
            <a:avLst/>
          </a:prstGeom>
          <a:noFill/>
        </p:spPr>
        <p:txBody>
          <a:bodyPr wrap="square" rtlCol="0">
            <a:spAutoFit/>
          </a:bodyPr>
          <a:lstStyle/>
          <a:p>
            <a:pPr algn="just"/>
            <a:r>
              <a:rPr lang="es-MX" sz="900">
                <a:latin typeface="IBM Plex Mono" panose="020B0509050203000203" pitchFamily="49" charset="77"/>
              </a:rPr>
              <a:t>Mantener un formato estándar y enfocarse en una apariencia limpia y agradable.</a:t>
            </a:r>
          </a:p>
        </p:txBody>
      </p:sp>
      <p:pic>
        <p:nvPicPr>
          <p:cNvPr id="9" name="Imagen 8">
            <a:extLst>
              <a:ext uri="{FF2B5EF4-FFF2-40B4-BE49-F238E27FC236}">
                <a16:creationId xmlns:a16="http://schemas.microsoft.com/office/drawing/2014/main" id="{800A640F-69BD-37B6-C370-1470AEC892BB}"/>
              </a:ext>
            </a:extLst>
          </p:cNvPr>
          <p:cNvPicPr>
            <a:picLocks noChangeAspect="1"/>
          </p:cNvPicPr>
          <p:nvPr/>
        </p:nvPicPr>
        <p:blipFill>
          <a:blip r:embed="rId9"/>
          <a:stretch>
            <a:fillRect/>
          </a:stretch>
        </p:blipFill>
        <p:spPr>
          <a:xfrm>
            <a:off x="2244919" y="886526"/>
            <a:ext cx="4167227" cy="3804509"/>
          </a:xfrm>
          <a:prstGeom prst="rect">
            <a:avLst/>
          </a:prstGeom>
        </p:spPr>
      </p:pic>
    </p:spTree>
    <p:extLst>
      <p:ext uri="{BB962C8B-B14F-4D97-AF65-F5344CB8AC3E}">
        <p14:creationId xmlns:p14="http://schemas.microsoft.com/office/powerpoint/2010/main" val="2219779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Buenas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Prácticas</a:t>
            </a:r>
            <a:r>
              <a:rPr lang="en-US" sz="1600">
                <a:solidFill>
                  <a:srgbClr val="0070C0"/>
                </a:solidFill>
                <a:latin typeface="IBM Plex Mono" panose="020B0509050203000203" pitchFamily="49" charset="77"/>
                <a:cs typeface="Calibri"/>
              </a:rPr>
              <a:t> BPMN</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grpSp>
        <p:nvGrpSpPr>
          <p:cNvPr id="7" name="Grupo 6">
            <a:extLst>
              <a:ext uri="{FF2B5EF4-FFF2-40B4-BE49-F238E27FC236}">
                <a16:creationId xmlns:a16="http://schemas.microsoft.com/office/drawing/2014/main" id="{0A595F4F-530B-7A5E-13CB-ADD188F9939B}"/>
              </a:ext>
            </a:extLst>
          </p:cNvPr>
          <p:cNvGrpSpPr/>
          <p:nvPr/>
        </p:nvGrpSpPr>
        <p:grpSpPr>
          <a:xfrm>
            <a:off x="453457" y="1416070"/>
            <a:ext cx="720000" cy="2722636"/>
            <a:chOff x="692943" y="1416070"/>
            <a:chExt cx="720000" cy="2722636"/>
          </a:xfrm>
        </p:grpSpPr>
        <p:pic>
          <p:nvPicPr>
            <p:cNvPr id="17" name="Gráfico 16" descr="Badge Cross con relleno sólido">
              <a:extLst>
                <a:ext uri="{FF2B5EF4-FFF2-40B4-BE49-F238E27FC236}">
                  <a16:creationId xmlns:a16="http://schemas.microsoft.com/office/drawing/2014/main" id="{3BBF5079-D0AC-61DF-E7E3-CB168464A6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943" y="1416070"/>
              <a:ext cx="720000" cy="720000"/>
            </a:xfrm>
            <a:prstGeom prst="rect">
              <a:avLst/>
            </a:prstGeom>
          </p:spPr>
        </p:pic>
        <p:pic>
          <p:nvPicPr>
            <p:cNvPr id="19" name="Gráfico 18" descr="Badge Tick1 con relleno sólido">
              <a:extLst>
                <a:ext uri="{FF2B5EF4-FFF2-40B4-BE49-F238E27FC236}">
                  <a16:creationId xmlns:a16="http://schemas.microsoft.com/office/drawing/2014/main" id="{DDD2C9E0-3DE3-4947-687D-AC671C4FE3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943" y="3418706"/>
              <a:ext cx="720000" cy="720000"/>
            </a:xfrm>
            <a:prstGeom prst="rect">
              <a:avLst/>
            </a:prstGeom>
          </p:spPr>
        </p:pic>
      </p:grpSp>
      <p:sp>
        <p:nvSpPr>
          <p:cNvPr id="8" name="CuadroTexto 7">
            <a:extLst>
              <a:ext uri="{FF2B5EF4-FFF2-40B4-BE49-F238E27FC236}">
                <a16:creationId xmlns:a16="http://schemas.microsoft.com/office/drawing/2014/main" id="{E4DE47C3-69E1-4604-4E4D-46056D40EB11}"/>
              </a:ext>
            </a:extLst>
          </p:cNvPr>
          <p:cNvSpPr txBox="1"/>
          <p:nvPr/>
        </p:nvSpPr>
        <p:spPr>
          <a:xfrm>
            <a:off x="6749854" y="1331882"/>
            <a:ext cx="2096823" cy="2585323"/>
          </a:xfrm>
          <a:prstGeom prst="rect">
            <a:avLst/>
          </a:prstGeom>
          <a:noFill/>
        </p:spPr>
        <p:txBody>
          <a:bodyPr wrap="square" rtlCol="0">
            <a:spAutoFit/>
          </a:bodyPr>
          <a:lstStyle/>
          <a:p>
            <a:pPr algn="just"/>
            <a:r>
              <a:rPr lang="es-MX" sz="900">
                <a:latin typeface="IBM Plex Mono" panose="020B0509050203000203" pitchFamily="49" charset="77"/>
              </a:rPr>
              <a:t>Describir las tareas o actividades de manera concisa, evitando la redundancia.</a:t>
            </a:r>
          </a:p>
          <a:p>
            <a:pPr algn="just"/>
            <a:endParaRPr lang="es-MX" sz="900">
              <a:latin typeface="IBM Plex Mono" panose="020B0509050203000203" pitchFamily="49" charset="77"/>
            </a:endParaRPr>
          </a:p>
          <a:p>
            <a:pPr algn="just"/>
            <a:r>
              <a:rPr lang="es-MX" sz="900">
                <a:latin typeface="IBM Plex Mono" panose="020B0509050203000203" pitchFamily="49" charset="77"/>
              </a:rPr>
              <a:t>Verbo Presente Indicativo +  Objeto o Complemento</a:t>
            </a:r>
          </a:p>
          <a:p>
            <a:pPr algn="just"/>
            <a:endParaRPr lang="es-MX" sz="900">
              <a:latin typeface="IBM Plex Mono" panose="020B0509050203000203" pitchFamily="49" charset="77"/>
            </a:endParaRPr>
          </a:p>
          <a:p>
            <a:pPr algn="just"/>
            <a:r>
              <a:rPr lang="es-MX" sz="900">
                <a:latin typeface="IBM Plex Mono" panose="020B0509050203000203" pitchFamily="49" charset="77"/>
              </a:rPr>
              <a:t>- Realiza el registro…</a:t>
            </a:r>
          </a:p>
          <a:p>
            <a:pPr algn="just"/>
            <a:r>
              <a:rPr lang="es-MX" sz="900">
                <a:latin typeface="IBM Plex Mono" panose="020B0509050203000203" pitchFamily="49" charset="77"/>
              </a:rPr>
              <a:t>- Complementa la operación…</a:t>
            </a:r>
          </a:p>
          <a:p>
            <a:pPr algn="just"/>
            <a:r>
              <a:rPr lang="es-MX" sz="900">
                <a:latin typeface="IBM Plex Mono" panose="020B0509050203000203" pitchFamily="49" charset="77"/>
              </a:rPr>
              <a:t>- Imprime el estatus de…</a:t>
            </a:r>
          </a:p>
          <a:p>
            <a:pPr algn="just"/>
            <a:endParaRPr lang="es-MX" sz="900">
              <a:latin typeface="IBM Plex Mono" panose="020B0509050203000203" pitchFamily="49" charset="77"/>
            </a:endParaRPr>
          </a:p>
          <a:p>
            <a:pPr algn="just"/>
            <a:r>
              <a:rPr lang="es-MX" sz="900">
                <a:latin typeface="IBM Plex Mono" panose="020B0509050203000203" pitchFamily="49" charset="77"/>
              </a:rPr>
              <a:t>No utilizar verbo en infinitivo:</a:t>
            </a:r>
          </a:p>
          <a:p>
            <a:pPr algn="just"/>
            <a:endParaRPr lang="es-MX" sz="900">
              <a:latin typeface="IBM Plex Mono" panose="020B0509050203000203" pitchFamily="49" charset="77"/>
            </a:endParaRPr>
          </a:p>
          <a:p>
            <a:pPr algn="just"/>
            <a:r>
              <a:rPr lang="es-MX" sz="900">
                <a:latin typeface="IBM Plex Mono" panose="020B0509050203000203" pitchFamily="49" charset="77"/>
              </a:rPr>
              <a:t>- Realizar el registro…</a:t>
            </a:r>
          </a:p>
          <a:p>
            <a:pPr algn="just"/>
            <a:r>
              <a:rPr lang="es-MX" sz="900">
                <a:latin typeface="IBM Plex Mono" panose="020B0509050203000203" pitchFamily="49" charset="77"/>
              </a:rPr>
              <a:t>- Complementar la operación… </a:t>
            </a:r>
          </a:p>
          <a:p>
            <a:pPr algn="just"/>
            <a:r>
              <a:rPr lang="es-MX" sz="900">
                <a:latin typeface="IBM Plex Mono" panose="020B0509050203000203" pitchFamily="49" charset="77"/>
              </a:rPr>
              <a:t>- Imprimir el estatus de…</a:t>
            </a:r>
          </a:p>
        </p:txBody>
      </p:sp>
      <p:pic>
        <p:nvPicPr>
          <p:cNvPr id="3" name="Imagen 2">
            <a:extLst>
              <a:ext uri="{FF2B5EF4-FFF2-40B4-BE49-F238E27FC236}">
                <a16:creationId xmlns:a16="http://schemas.microsoft.com/office/drawing/2014/main" id="{A94F7287-3FB5-E6CC-EAB6-41D850E62273}"/>
              </a:ext>
            </a:extLst>
          </p:cNvPr>
          <p:cNvPicPr>
            <a:picLocks noChangeAspect="1"/>
          </p:cNvPicPr>
          <p:nvPr/>
        </p:nvPicPr>
        <p:blipFill>
          <a:blip r:embed="rId9"/>
          <a:stretch>
            <a:fillRect/>
          </a:stretch>
        </p:blipFill>
        <p:spPr>
          <a:xfrm>
            <a:off x="2244919" y="886526"/>
            <a:ext cx="4175287" cy="3804509"/>
          </a:xfrm>
          <a:prstGeom prst="rect">
            <a:avLst/>
          </a:prstGeom>
        </p:spPr>
      </p:pic>
    </p:spTree>
    <p:extLst>
      <p:ext uri="{BB962C8B-B14F-4D97-AF65-F5344CB8AC3E}">
        <p14:creationId xmlns:p14="http://schemas.microsoft.com/office/powerpoint/2010/main" val="1570584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#3</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54545"/>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chemeClr val="tx1"/>
                </a:solidFill>
                <a:latin typeface="IBM Plex Mono" panose="020B0509050203000203" pitchFamily="49" charset="77"/>
              </a:rPr>
              <a:t>Diseñar un Proceso de Negocio para la siguiente situación, tomando en cuenta ciertas reglas o condiciones.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proceso para que un cliente retire dinero de un cajero automático.</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Tomar en cuenta las siguientes reglas o condiciones:</a:t>
            </a:r>
          </a:p>
          <a:p>
            <a:pPr marL="857433" lvl="2" indent="-171450" algn="just">
              <a:buFont typeface="Arial" panose="020B0604020202020204" pitchFamily="34" charset="0"/>
              <a:buChar char="•"/>
            </a:pPr>
            <a:r>
              <a:rPr lang="es-MX" sz="1000" b="0" i="0">
                <a:solidFill>
                  <a:schemeClr val="tx1"/>
                </a:solidFill>
                <a:effectLst/>
                <a:latin typeface="IBM Plex Mono" panose="020B0509050203000203" pitchFamily="49" charset="77"/>
              </a:rPr>
              <a:t>Se debe validar la identidad del cliente.</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Se debe validar el número de intentos de ingreso de NIP (máximo 3 intentos). Si se excede el número de intentos el cajero debe bloquear la operación.</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Una vez ingresado correctamente el NIP debe permitir continuar con el flujo.</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Se debe validar que el saldo ingresado por el cliente sea menor o igual al que tiene disponible en su cuenta.</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Si el saldo es disponible el cajero debe permitir el retiro, de lo contrario debe alertar al cliente de que su saldo es insuficiente.</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Si el saldo es insuficiente el cliente debe poder decidir si continuar con otro saldo o finalizar la operación.</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Una vez efectuado el retiro el cajero debe preguntar al cliente si desea imprimir su recibo de la operación.</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Después que el cliente decida imprimir o no su recibo, la operación debe finalizar.</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69C504B5-A660-0901-0531-0740BE07E9E2}"/>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335722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#4</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862322"/>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chemeClr val="tx1"/>
                </a:solidFill>
                <a:latin typeface="IBM Plex Mono" panose="020B0509050203000203" pitchFamily="49" charset="77"/>
              </a:rPr>
              <a:t>Diseñar un Proceso de Negocio para la siguiente situación, tomando en cuenta ciertas reglas o condiciones.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departamento de Retiros de una AFORE requiere que en la aplicación de la compañía se implemente la modalidad de Retiro de Ahorro Voluntario.</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Tomar en cuenta las siguientes reglas o condiciones:</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El cliente debe entrar a la aplicación y seleccionar la opción de Retiro de Ahorro Voluntario.</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La aplicación debe validar que el cliente tenga saldo en sus Aportaciones Voluntarias.</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Si tiene saldo le debe permitir continuar, de lo contrario le debe mostrar un mensaje que no es posible realizar el retiro.</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El cliente debe ingresar el monto de retiro, siendo como máximo hasta el 50% del saldo en sus Aportaciones Voluntarias.</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La aplicación debe validar que el cliente ingrese el monto permitido.</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Si el monto es válido le debe permitir continuar, de lo contrario le debe mostrar un mensaje que el monto excede el 50% de sus Aportaciones Voluntarias y el cliente no podrá finalizar su solicitud hasta que lo ingrese correctamente. El cliente debe decidir si desea continuar o no.</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Al final el cliente debe ingresar su cuenta CLABE donde se le realizará el depósito y el aplicativo le mostrará un mensaje de solicitud exitosa.</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IMPORTANTE: Un cliente sólo puede realizar este tipo de retiro una sola vez, por lo tanto la aplicación debe validar esto.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E9AE21DD-259C-2881-EE30-1FE9F9CE79B3}"/>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494667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#5</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862322"/>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chemeClr val="tx1"/>
                </a:solidFill>
                <a:latin typeface="IBM Plex Mono" panose="020B0509050203000203" pitchFamily="49" charset="77"/>
              </a:rPr>
              <a:t>Diseñar un Proceso de Negocio para la siguiente situación, tomando en cuenta ciertas reglas o condiciones.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Compra en línea de un clientre a través de su tarjeta de débito o crédito.</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Tomar en cuenta las siguientes reglas o condiciones:</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El cliente ingresará al sitio o aplicación del comercio electrónico.</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Una vez que haya seleccionado sus productos, ingresado los datos de contacto y domicilio y seleccione la opción para finalizar la compra, el comercio debe verificar si la compra se realizará a través de una tarjeta de débito o crédito.</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En caso de que sea una compra con tarjeta de débito el pago será en una sola exhibición, si es con una tarjeta de crédito el comercio debe proporcionar opciones de pago a meses sin intereses o una sola exhibición.</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En ambos casos, se solicitarán los datos de la tarjeta: Nombre del Cliente, Número de Tarjeta, Fecha de Vencimiento y CVV. Se debe validar que los datos coincidan, en caso de no coincidir se debe alertar al usuario solicitando los datos nuevamente.</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Se debe validar el número de intentos de ingreso de datos (máximo 3 intentos). Si se excede el número de intentos el comercio debe bloquear la operación.</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Una vez realizada la verificación de los datos, se enviará vía SMS un OTP al número de celular del cliente que tiene registrado y asociado con su tarjeta. Si el cliente no tiene asociado ese número y no le llega la notificación no podrá finalizar la compra.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AA48A887-41DB-D746-4FE3-0B6DCE4CD464}"/>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278745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#5</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1785104"/>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Se debe validar el número de intentos de ingreso de OTP (máximo 3 intentos). Si se excede el número de intentos el comercio debe bloquear la operación.</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Para compra con tarjeta de débito se debe validar que el cliente tenga el saldo suficiente para realizar la compra, de lo contrario no podrá finalizar y el comercio debe alertar al cliente de esto y éste último debe tomar la decisión si continuar o ajustar su compra para que pueda pasar.</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Para ambos casos, se debe verificar que la tarjeta utilizada (débito o crédito) esté disponible, es decir, no debe estar bloqueada o dada de baja. Si esto último sucede, no podrá efectuarse la compra.</a:t>
            </a:r>
          </a:p>
          <a:p>
            <a:pPr marL="857433" lvl="2" indent="-171450" algn="just">
              <a:buFont typeface="Arial" panose="020B0604020202020204" pitchFamily="34" charset="0"/>
              <a:buChar char="•"/>
            </a:pPr>
            <a:r>
              <a:rPr lang="es-MX" sz="1000">
                <a:solidFill>
                  <a:schemeClr val="tx1"/>
                </a:solidFill>
                <a:latin typeface="IBM Plex Mono" panose="020B0509050203000203" pitchFamily="49" charset="77"/>
              </a:rPr>
              <a:t>Una vez validados la disponibilidad de la tarjeta, los datos de la tarjeta, la OTP, el comercio debe mostrar un mensaje al cliente de que su compra ha sido efectuada con éxito y enviar un correo electrónico con los datos de su compra.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BBB6D8B5-2FEC-886F-C470-0B638A8A0950}"/>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3469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#6</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400657"/>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chemeClr val="tx1"/>
                </a:solidFill>
                <a:latin typeface="IBM Plex Mono" panose="020B0509050203000203" pitchFamily="49" charset="77"/>
              </a:rPr>
              <a:t>Diseñar un Proceso de Negocio para la siguiente situación, tomando en cuenta ciertas reglas o condiciones.</a:t>
            </a:r>
          </a:p>
          <a:p>
            <a:pPr marL="171450" indent="-171450" algn="just">
              <a:buFont typeface="Wingdings" pitchFamily="2" charset="2"/>
              <a:buChar char="Ø"/>
            </a:pPr>
            <a:r>
              <a:rPr lang="es-MX" sz="1000">
                <a:effectLst/>
                <a:latin typeface="IBM Plex Mono" panose="020B0509050203000203" pitchFamily="49" charset="77"/>
              </a:rPr>
              <a:t>Después de que un cliente de un banco realice una solicitud de registro o actualización de su teléfono móvil y el ejecutivo haya validado correctamente su identidad vía OTP, el teléfono móvil debe guardarse en 3 bases de datos (BD-A, BD-B y BD-C).</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Tomar en cuenta las siguientes reglas o condiciones:</a:t>
            </a:r>
          </a:p>
          <a:p>
            <a:pPr marL="857433" lvl="2" indent="-171450" algn="just">
              <a:buFont typeface="Arial" panose="020B0604020202020204" pitchFamily="34" charset="0"/>
              <a:buChar char="•"/>
            </a:pPr>
            <a:r>
              <a:rPr lang="es-MX" sz="1000">
                <a:effectLst/>
                <a:latin typeface="IBM Plex Mono" panose="020B0509050203000203" pitchFamily="49" charset="77"/>
              </a:rPr>
              <a:t>La solicitud se realizará a través de la aplicación del ejecutivo, donde éste último debe validar la identidad y número de teléfono móvil del cliente vía OTP (considerar reglas de OTP anteriormente vistas). Si la validación es correcta se continuará con el proceso de guardado de lo contrario se terminará el flujo.</a:t>
            </a:r>
          </a:p>
          <a:p>
            <a:pPr marL="857433" lvl="2" indent="-171450" algn="just">
              <a:buFont typeface="Arial" panose="020B0604020202020204" pitchFamily="34" charset="0"/>
              <a:buChar char="•"/>
            </a:pPr>
            <a:r>
              <a:rPr lang="es-MX" sz="1000">
                <a:latin typeface="IBM Plex Mono" panose="020B0509050203000203" pitchFamily="49" charset="77"/>
              </a:rPr>
              <a:t>Validar si el teléfono móvil se encuentra registrado en cada BD, si no está registrado, efectuar proceso de registro y si ya se encuentra registrado, efectuar proceso de actualización.</a:t>
            </a:r>
            <a:endParaRPr lang="es-MX" sz="1000">
              <a:effectLst/>
              <a:latin typeface="IBM Plex Mono" panose="020B0509050203000203" pitchFamily="49" charset="77"/>
            </a:endParaRPr>
          </a:p>
          <a:p>
            <a:pPr marL="857433" lvl="2" indent="-171450" algn="just">
              <a:buFont typeface="Arial" panose="020B0604020202020204" pitchFamily="34" charset="0"/>
              <a:buChar char="•"/>
            </a:pPr>
            <a:r>
              <a:rPr lang="es-MX" sz="1000">
                <a:effectLst/>
                <a:latin typeface="IBM Plex Mono" panose="020B0509050203000203" pitchFamily="49" charset="77"/>
              </a:rPr>
              <a:t>Guardado en la BD-A:</a:t>
            </a:r>
          </a:p>
          <a:p>
            <a:pPr marL="1200424" lvl="3" indent="-171450" algn="just">
              <a:buFont typeface="Arial" panose="020B0604020202020204" pitchFamily="34" charset="0"/>
              <a:buChar char="•"/>
            </a:pPr>
            <a:r>
              <a:rPr lang="es-MX" sz="1000">
                <a:effectLst/>
                <a:latin typeface="IBM Plex Mono" panose="020B0509050203000203" pitchFamily="49" charset="77"/>
              </a:rPr>
              <a:t>Exitoso: Registrar transacción en un log, notificar al cliente vía SMS, replicar el guardado en las BD-B y BD-C (</a:t>
            </a:r>
            <a:r>
              <a:rPr lang="es-MX" sz="1000">
                <a:latin typeface="IBM Plex Mono" panose="020B0509050203000203" pitchFamily="49" charset="77"/>
              </a:rPr>
              <a:t>e</a:t>
            </a:r>
            <a:r>
              <a:rPr lang="es-MX" sz="1000">
                <a:effectLst/>
                <a:latin typeface="IBM Plex Mono" panose="020B0509050203000203" pitchFamily="49" charset="77"/>
              </a:rPr>
              <a:t>stas tareas deben realizarse en paralelo).</a:t>
            </a:r>
          </a:p>
          <a:p>
            <a:pPr marL="1200424" lvl="3" indent="-171450" algn="just">
              <a:buFont typeface="Arial" panose="020B0604020202020204" pitchFamily="34" charset="0"/>
              <a:buChar char="•"/>
            </a:pPr>
            <a:r>
              <a:rPr lang="es-MX" sz="1000">
                <a:effectLst/>
                <a:latin typeface="IBM Plex Mono" panose="020B0509050203000203" pitchFamily="49" charset="77"/>
              </a:rPr>
              <a:t>Fallido: Registrar transacción en un log</a:t>
            </a:r>
            <a:r>
              <a:rPr lang="es-MX" sz="1000">
                <a:latin typeface="IBM Plex Mono" panose="020B0509050203000203" pitchFamily="49" charset="77"/>
              </a:rPr>
              <a:t>.</a:t>
            </a:r>
            <a:endParaRPr lang="es-MX" sz="1000">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7D328A09-7DBA-0D37-C3B8-2CE4D8492E5D}"/>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585660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7FF6637-EA92-A7A6-34E4-6621136B0842}"/>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3200400" y="12097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err="1">
                <a:solidFill>
                  <a:srgbClr val="0070C0"/>
                </a:solidFill>
                <a:latin typeface="IBM Plex Mono" panose="020B0509050203000203" pitchFamily="49" charset="77"/>
                <a:cs typeface="Calibri"/>
              </a:rPr>
              <a:t>Temario</a:t>
            </a:r>
            <a:endParaRPr lang="en-US" sz="1800">
              <a:solidFill>
                <a:srgbClr val="0070C0"/>
              </a:solidFill>
              <a:latin typeface="IBM Plex Mono" panose="020B0509050203000203" pitchFamily="49" charset="77"/>
              <a:cs typeface="Calibri"/>
            </a:endParaRPr>
          </a:p>
        </p:txBody>
      </p:sp>
      <p:sp>
        <p:nvSpPr>
          <p:cNvPr id="10" name="CuadroTexto 9">
            <a:extLst>
              <a:ext uri="{FF2B5EF4-FFF2-40B4-BE49-F238E27FC236}">
                <a16:creationId xmlns:a16="http://schemas.microsoft.com/office/drawing/2014/main" id="{BC9EE178-4F35-E535-6E35-BAC5BE079E5C}"/>
              </a:ext>
            </a:extLst>
          </p:cNvPr>
          <p:cNvSpPr txBox="1"/>
          <p:nvPr/>
        </p:nvSpPr>
        <p:spPr>
          <a:xfrm>
            <a:off x="537674" y="776822"/>
            <a:ext cx="4034326" cy="1754326"/>
          </a:xfrm>
          <a:prstGeom prst="rect">
            <a:avLst/>
          </a:prstGeom>
          <a:noFill/>
        </p:spPr>
        <p:txBody>
          <a:bodyPr wrap="square">
            <a:spAutoFit/>
          </a:bodyPr>
          <a:lstStyle/>
          <a:p>
            <a:pPr algn="just"/>
            <a:r>
              <a:rPr lang="es-MX" sz="900">
                <a:solidFill>
                  <a:srgbClr val="0070C0"/>
                </a:solidFill>
                <a:latin typeface="IBM Plex Mono" panose="020B0509050203000203" pitchFamily="49" charset="77"/>
              </a:rPr>
              <a:t>Comunicación con Stakeholders</a:t>
            </a:r>
          </a:p>
          <a:p>
            <a:pPr>
              <a:buFont typeface="Arial" panose="020B0604020202020204" pitchFamily="34" charset="0"/>
              <a:buChar char="•"/>
            </a:pPr>
            <a:r>
              <a:rPr lang="es-MX" sz="900">
                <a:effectLst/>
                <a:latin typeface="IBM Plex Mono" panose="020B0509050203000203" pitchFamily="49" charset="77"/>
              </a:rPr>
              <a:t> Técnicas de comunicación efectivas para interacturar con stakeholders</a:t>
            </a:r>
          </a:p>
          <a:p>
            <a:pPr>
              <a:buFont typeface="Arial" panose="020B0604020202020204" pitchFamily="34" charset="0"/>
              <a:buChar char="•"/>
            </a:pPr>
            <a:r>
              <a:rPr lang="es-MX" sz="900">
                <a:effectLst/>
                <a:latin typeface="IBM Plex Mono" panose="020B0509050203000203" pitchFamily="49" charset="77"/>
              </a:rPr>
              <a:t> Gestión de las expectativas de los stakeholders</a:t>
            </a:r>
          </a:p>
          <a:p>
            <a:pPr>
              <a:buFont typeface="Arial" panose="020B0604020202020204" pitchFamily="34" charset="0"/>
              <a:buChar char="•"/>
            </a:pPr>
            <a:r>
              <a:rPr lang="es-MX" sz="900">
                <a:effectLst/>
                <a:latin typeface="IBM Plex Mono" panose="020B0509050203000203" pitchFamily="49" charset="77"/>
              </a:rPr>
              <a:t> Resolución de conflictos con los stakeholders</a:t>
            </a:r>
            <a:endParaRPr lang="es-MX" sz="900">
              <a:solidFill>
                <a:srgbClr val="0070C0"/>
              </a:solidFill>
              <a:effectLst/>
              <a:latin typeface="IBM Plex Mono" panose="020B0509050203000203" pitchFamily="49" charset="77"/>
            </a:endParaRPr>
          </a:p>
          <a:p>
            <a:endParaRPr lang="es-MX" sz="900">
              <a:solidFill>
                <a:srgbClr val="0070C0"/>
              </a:solidFill>
              <a:latin typeface="IBM Plex Mono" panose="020B0509050203000203" pitchFamily="49" charset="77"/>
            </a:endParaRPr>
          </a:p>
          <a:p>
            <a:endParaRPr lang="es-MX" sz="900">
              <a:solidFill>
                <a:srgbClr val="0070C0"/>
              </a:solidFill>
              <a:latin typeface="IBM Plex Mono" panose="020B0509050203000203" pitchFamily="49" charset="77"/>
            </a:endParaRPr>
          </a:p>
          <a:p>
            <a:r>
              <a:rPr lang="es-MX" sz="900">
                <a:solidFill>
                  <a:srgbClr val="0070C0"/>
                </a:solidFill>
                <a:effectLst/>
                <a:latin typeface="IBM Plex Mono" panose="020B0509050203000203" pitchFamily="49" charset="77"/>
              </a:rPr>
              <a:t>Otras Responsabilidades del Business Analyst</a:t>
            </a:r>
          </a:p>
          <a:p>
            <a:pPr>
              <a:buFont typeface="Arial" panose="020B0604020202020204" pitchFamily="34" charset="0"/>
              <a:buChar char="•"/>
            </a:pPr>
            <a:r>
              <a:rPr lang="es-MX" sz="900">
                <a:effectLst/>
                <a:latin typeface="IBM Plex Mono" panose="020B0509050203000203" pitchFamily="49" charset="77"/>
              </a:rPr>
              <a:t> Diseño de Prototipos de Pantallas</a:t>
            </a:r>
          </a:p>
          <a:p>
            <a:pPr>
              <a:buFont typeface="Arial" panose="020B0604020202020204" pitchFamily="34" charset="0"/>
              <a:buChar char="•"/>
            </a:pPr>
            <a:r>
              <a:rPr lang="es-MX" sz="900">
                <a:effectLst/>
                <a:latin typeface="IBM Plex Mono" panose="020B0509050203000203" pitchFamily="49" charset="77"/>
              </a:rPr>
              <a:t> Gestión de Proyectos/Requerimientos</a:t>
            </a:r>
          </a:p>
          <a:p>
            <a:pPr>
              <a:buFont typeface="Arial" panose="020B0604020202020204" pitchFamily="34" charset="0"/>
              <a:buChar char="•"/>
            </a:pPr>
            <a:r>
              <a:rPr lang="es-MX" sz="900">
                <a:effectLst/>
                <a:latin typeface="IBM Plex Mono" panose="020B0509050203000203" pitchFamily="49" charset="77"/>
              </a:rPr>
              <a:t> Presentaciones Ejecutivas</a:t>
            </a:r>
          </a:p>
          <a:p>
            <a:endParaRPr lang="es-MX" sz="900">
              <a:effectLst/>
              <a:latin typeface="IBM Plex Mono" panose="020B0509050203000203" pitchFamily="49" charset="77"/>
            </a:endParaRPr>
          </a:p>
        </p:txBody>
      </p:sp>
      <p:pic>
        <p:nvPicPr>
          <p:cNvPr id="36" name="Graphic 16" descr="Badge 7 with solid fill">
            <a:extLst>
              <a:ext uri="{FF2B5EF4-FFF2-40B4-BE49-F238E27FC236}">
                <a16:creationId xmlns:a16="http://schemas.microsoft.com/office/drawing/2014/main" id="{FCE11806-18C1-5DAA-1531-9DD9753728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528" y="741782"/>
            <a:ext cx="273844" cy="273844"/>
          </a:xfrm>
          <a:prstGeom prst="rect">
            <a:avLst/>
          </a:prstGeom>
        </p:spPr>
      </p:pic>
      <p:pic>
        <p:nvPicPr>
          <p:cNvPr id="39" name="Imagen 38">
            <a:extLst>
              <a:ext uri="{FF2B5EF4-FFF2-40B4-BE49-F238E27FC236}">
                <a16:creationId xmlns:a16="http://schemas.microsoft.com/office/drawing/2014/main" id="{D9EF5D39-EE02-B096-2681-E9FAE457E34E}"/>
              </a:ext>
            </a:extLst>
          </p:cNvPr>
          <p:cNvPicPr>
            <a:picLocks noChangeAspect="1"/>
          </p:cNvPicPr>
          <p:nvPr/>
        </p:nvPicPr>
        <p:blipFill>
          <a:blip r:embed="rId4"/>
          <a:stretch>
            <a:fillRect/>
          </a:stretch>
        </p:blipFill>
        <p:spPr>
          <a:xfrm>
            <a:off x="8351052" y="4781861"/>
            <a:ext cx="682903" cy="273844"/>
          </a:xfrm>
          <a:prstGeom prst="rect">
            <a:avLst/>
          </a:prstGeom>
        </p:spPr>
      </p:pic>
      <p:pic>
        <p:nvPicPr>
          <p:cNvPr id="2" name="Picture 2" descr="94,604 imágenes, fotos de stock, objetos en 3D y vectores sobre Temario |  Shutterstock">
            <a:extLst>
              <a:ext uri="{FF2B5EF4-FFF2-40B4-BE49-F238E27FC236}">
                <a16:creationId xmlns:a16="http://schemas.microsoft.com/office/drawing/2014/main" id="{23AE028F-3DDC-66A7-CBCE-B766392191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96" t="7880" r="5692" b="11628"/>
          <a:stretch/>
        </p:blipFill>
        <p:spPr bwMode="auto">
          <a:xfrm>
            <a:off x="5388766" y="1427548"/>
            <a:ext cx="3481217" cy="2288403"/>
          </a:xfrm>
          <a:prstGeom prst="rect">
            <a:avLst/>
          </a:prstGeom>
          <a:noFill/>
          <a:extLst>
            <a:ext uri="{909E8E84-426E-40DD-AFC4-6F175D3DCCD1}">
              <a14:hiddenFill xmlns:a14="http://schemas.microsoft.com/office/drawing/2010/main">
                <a:solidFill>
                  <a:srgbClr val="FFFFFF"/>
                </a:solidFill>
              </a14:hiddenFill>
            </a:ext>
          </a:extLst>
        </p:spPr>
      </p:pic>
      <p:pic>
        <p:nvPicPr>
          <p:cNvPr id="5" name="Gráfico 4" descr="Badge 8 con relleno sólido">
            <a:extLst>
              <a:ext uri="{FF2B5EF4-FFF2-40B4-BE49-F238E27FC236}">
                <a16:creationId xmlns:a16="http://schemas.microsoft.com/office/drawing/2014/main" id="{E3EAB3ED-F792-B4FC-54BF-7C4E831DC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527" y="1721370"/>
            <a:ext cx="266692" cy="266692"/>
          </a:xfrm>
          <a:prstGeom prst="rect">
            <a:avLst/>
          </a:prstGeom>
        </p:spPr>
      </p:pic>
    </p:spTree>
    <p:extLst>
      <p:ext uri="{BB962C8B-B14F-4D97-AF65-F5344CB8AC3E}">
        <p14:creationId xmlns:p14="http://schemas.microsoft.com/office/powerpoint/2010/main" val="4160686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#6</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54545"/>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57433" lvl="2" indent="-171450" algn="just">
              <a:buFont typeface="Arial" panose="020B0604020202020204" pitchFamily="34" charset="0"/>
              <a:buChar char="•"/>
            </a:pPr>
            <a:r>
              <a:rPr lang="es-MX" sz="1000">
                <a:effectLst/>
                <a:latin typeface="IBM Plex Mono" panose="020B0509050203000203" pitchFamily="49" charset="77"/>
              </a:rPr>
              <a:t>Réplica en BD-B y BD-C:</a:t>
            </a:r>
          </a:p>
          <a:p>
            <a:pPr marL="1200424" lvl="3" indent="-171450" algn="just">
              <a:buFont typeface="Arial" panose="020B0604020202020204" pitchFamily="34" charset="0"/>
              <a:buChar char="•"/>
            </a:pPr>
            <a:r>
              <a:rPr lang="es-MX" sz="1000">
                <a:latin typeface="IBM Plex Mono" panose="020B0509050203000203" pitchFamily="49" charset="77"/>
              </a:rPr>
              <a:t>Validar si el teléfono móvil se encuentra registrado en cada BD, si no está registrado, efectuar proceso de registro y si ya se encuentra registrado, efectuar proceso de actualización.</a:t>
            </a:r>
          </a:p>
          <a:p>
            <a:pPr marL="1200424" lvl="3" indent="-171450" algn="just">
              <a:buFont typeface="Arial" panose="020B0604020202020204" pitchFamily="34" charset="0"/>
              <a:buChar char="•"/>
            </a:pPr>
            <a:r>
              <a:rPr lang="es-MX" sz="1000">
                <a:effectLst/>
                <a:latin typeface="IBM Plex Mono" panose="020B0509050203000203" pitchFamily="49" charset="77"/>
              </a:rPr>
              <a:t>Exitoso: Registrar transacción en un log, notificar al cliente vía SMS (el guardado en la BD-B no se notifica).</a:t>
            </a:r>
          </a:p>
          <a:p>
            <a:pPr marL="1200424" lvl="3" indent="-171450" algn="just">
              <a:buFont typeface="Arial" panose="020B0604020202020204" pitchFamily="34" charset="0"/>
              <a:buChar char="•"/>
            </a:pPr>
            <a:r>
              <a:rPr lang="es-MX" sz="1000">
                <a:effectLst/>
                <a:latin typeface="IBM Plex Mono" panose="020B0509050203000203" pitchFamily="49" charset="77"/>
              </a:rPr>
              <a:t>Fallido: Registrar transacción en un log</a:t>
            </a:r>
            <a:r>
              <a:rPr lang="es-MX" sz="1000">
                <a:latin typeface="IBM Plex Mono" panose="020B0509050203000203" pitchFamily="49" charset="77"/>
              </a:rPr>
              <a:t>.</a:t>
            </a:r>
          </a:p>
          <a:p>
            <a:pPr marL="1200424" lvl="3" indent="-171450" algn="just">
              <a:buFont typeface="Arial" panose="020B0604020202020204" pitchFamily="34" charset="0"/>
              <a:buChar char="•"/>
            </a:pPr>
            <a:r>
              <a:rPr lang="es-MX" sz="1000">
                <a:latin typeface="IBM Plex Mono" panose="020B0509050203000203" pitchFamily="49" charset="77"/>
              </a:rPr>
              <a:t>El guardado en la BD-B y BD-C se realiza en paralelo.</a:t>
            </a:r>
          </a:p>
          <a:p>
            <a:pPr marL="857433" lvl="2" indent="-171450" algn="just">
              <a:buFont typeface="Arial" panose="020B0604020202020204" pitchFamily="34" charset="0"/>
              <a:buChar char="•"/>
            </a:pPr>
            <a:r>
              <a:rPr lang="es-MX" sz="1000">
                <a:latin typeface="IBM Plex Mono" panose="020B0509050203000203" pitchFamily="49" charset="77"/>
              </a:rPr>
              <a:t>El log debe guardarse en una base de datos llamada DataLake.</a:t>
            </a:r>
          </a:p>
          <a:p>
            <a:pPr marL="857433" lvl="2" indent="-171450" algn="just">
              <a:buFont typeface="Arial" panose="020B0604020202020204" pitchFamily="34" charset="0"/>
              <a:buChar char="•"/>
            </a:pPr>
            <a:r>
              <a:rPr lang="es-MX" sz="1000">
                <a:effectLst/>
                <a:latin typeface="IBM Plex Mono" panose="020B0509050203000203" pitchFamily="49" charset="77"/>
              </a:rPr>
              <a:t>El cliente debe recibir las notificaciones vía SMS en su teléfono móvil.</a:t>
            </a:r>
          </a:p>
          <a:p>
            <a:pPr marL="857433" lvl="2" indent="-171450" algn="just">
              <a:buFont typeface="Arial" panose="020B0604020202020204" pitchFamily="34" charset="0"/>
              <a:buChar char="•"/>
            </a:pPr>
            <a:r>
              <a:rPr lang="es-MX" sz="1000">
                <a:latin typeface="IBM Plex Mono" panose="020B0509050203000203" pitchFamily="49" charset="77"/>
              </a:rPr>
              <a:t>Proceso de Registro:</a:t>
            </a:r>
          </a:p>
          <a:p>
            <a:pPr marL="1200424" lvl="3" indent="-171450" algn="just">
              <a:buFont typeface="Arial" panose="020B0604020202020204" pitchFamily="34" charset="0"/>
              <a:buChar char="•"/>
            </a:pPr>
            <a:r>
              <a:rPr lang="es-MX" sz="1000">
                <a:latin typeface="IBM Plex Mono" panose="020B0509050203000203" pitchFamily="49" charset="77"/>
              </a:rPr>
              <a:t>Registro normal del teléfono móvil en la BD correspondiente.</a:t>
            </a:r>
          </a:p>
          <a:p>
            <a:pPr marL="857433" lvl="2" indent="-171450" algn="just">
              <a:buFont typeface="Arial" panose="020B0604020202020204" pitchFamily="34" charset="0"/>
              <a:buChar char="•"/>
            </a:pPr>
            <a:r>
              <a:rPr lang="es-MX" sz="1000">
                <a:effectLst/>
                <a:latin typeface="IBM Plex Mono" panose="020B0509050203000203" pitchFamily="49" charset="77"/>
              </a:rPr>
              <a:t>Proceso de Actual</a:t>
            </a:r>
            <a:r>
              <a:rPr lang="es-MX" sz="1000">
                <a:latin typeface="IBM Plex Mono" panose="020B0509050203000203" pitchFamily="49" charset="77"/>
              </a:rPr>
              <a:t>ización:</a:t>
            </a:r>
          </a:p>
          <a:p>
            <a:pPr marL="1200424" lvl="3" indent="-171450" algn="just">
              <a:buFont typeface="Arial" panose="020B0604020202020204" pitchFamily="34" charset="0"/>
              <a:buChar char="•"/>
            </a:pPr>
            <a:r>
              <a:rPr lang="es-MX" sz="1000">
                <a:effectLst/>
                <a:latin typeface="IBM Plex Mono" panose="020B0509050203000203" pitchFamily="49" charset="77"/>
              </a:rPr>
              <a:t>Validar si el nuevo teléfono móvil ingresado es igual o diferente al que se tiene almacenado.</a:t>
            </a:r>
          </a:p>
          <a:p>
            <a:pPr marL="1200424" lvl="3" indent="-171450" algn="just">
              <a:buFont typeface="Arial" panose="020B0604020202020204" pitchFamily="34" charset="0"/>
              <a:buChar char="•"/>
            </a:pPr>
            <a:r>
              <a:rPr lang="es-MX" sz="1000">
                <a:latin typeface="IBM Plex Mono" panose="020B0509050203000203" pitchFamily="49" charset="77"/>
              </a:rPr>
              <a:t>Si el nuevo teléfono móvil ingresado es diferente al que se tiene almacenado, entonces guardarlo y eliminar el que ya se tenía.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8E369831-D832-0B4F-174E-DCF619A20AC8}"/>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9843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#6</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1015663"/>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200424" lvl="3" indent="-171450" algn="just">
              <a:buFont typeface="Arial" panose="020B0604020202020204" pitchFamily="34" charset="0"/>
              <a:buChar char="•"/>
            </a:pPr>
            <a:r>
              <a:rPr lang="es-MX" sz="1000">
                <a:effectLst/>
                <a:latin typeface="IBM Plex Mono" panose="020B0509050203000203" pitchFamily="49" charset="77"/>
              </a:rPr>
              <a:t>Si el nuevo teléfono móvil ingresado es igual al que se tiene almacenado, entonces validar el nivel de seguridad.</a:t>
            </a:r>
          </a:p>
          <a:p>
            <a:pPr marL="1200424" lvl="3" indent="-171450" algn="just">
              <a:buFont typeface="Arial" panose="020B0604020202020204" pitchFamily="34" charset="0"/>
              <a:buChar char="•"/>
            </a:pPr>
            <a:r>
              <a:rPr lang="es-MX" sz="1000">
                <a:latin typeface="IBM Plex Mono" panose="020B0509050203000203" pitchFamily="49" charset="77"/>
              </a:rPr>
              <a:t>Si el nivel de seguridad del nuevo teléfono móvil ingresado es mayor al que se tiene almacenado, entonces guardarlo y eliminar el que ya se tenía.</a:t>
            </a:r>
          </a:p>
          <a:p>
            <a:pPr marL="1200424" lvl="3" indent="-171450" algn="just">
              <a:buFont typeface="Arial" panose="020B0604020202020204" pitchFamily="34" charset="0"/>
              <a:buChar char="•"/>
            </a:pPr>
            <a:r>
              <a:rPr lang="es-MX" sz="1000">
                <a:effectLst/>
                <a:latin typeface="IBM Plex Mono" panose="020B0509050203000203" pitchFamily="49" charset="77"/>
              </a:rPr>
              <a:t>Si el nivel de seguridad del nuevo teléfono móvil ingresado es menor o igual al que se tiene almacenado, entonces no guardarlo y permanece el que ya se tenía.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1" descr="Badge with solid fill">
            <a:extLst>
              <a:ext uri="{FF2B5EF4-FFF2-40B4-BE49-F238E27FC236}">
                <a16:creationId xmlns:a16="http://schemas.microsoft.com/office/drawing/2014/main" id="{F053AE03-0413-B0B0-D30C-D31B1ECA7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802"/>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sp>
        <p:nvSpPr>
          <p:cNvPr id="7" name="Pentágono 6">
            <a:extLst>
              <a:ext uri="{FF2B5EF4-FFF2-40B4-BE49-F238E27FC236}">
                <a16:creationId xmlns:a16="http://schemas.microsoft.com/office/drawing/2014/main" id="{8A4524E9-CF2D-8CFD-AB0E-8D58CC974C68}"/>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666158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030">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9" name="Arc 1032">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506729" y="581887"/>
            <a:ext cx="2240924"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669612" y="1027628"/>
            <a:ext cx="3319164" cy="17907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2400" err="1">
                <a:solidFill>
                  <a:srgbClr val="FFFFFF"/>
                </a:solidFill>
                <a:latin typeface="IBM Plex Mono" panose="020B0509050203000203" pitchFamily="49" charset="77"/>
                <a:ea typeface="+mj-ea"/>
                <a:cs typeface="+mj-cs"/>
              </a:rPr>
              <a:t>Especificación</a:t>
            </a:r>
            <a:r>
              <a:rPr lang="en-US" sz="2400">
                <a:solidFill>
                  <a:srgbClr val="FFFFFF"/>
                </a:solidFill>
                <a:latin typeface="IBM Plex Mono" panose="020B0509050203000203" pitchFamily="49" charset="77"/>
                <a:ea typeface="+mj-ea"/>
                <a:cs typeface="+mj-cs"/>
              </a:rPr>
              <a:t> de </a:t>
            </a:r>
            <a:r>
              <a:rPr lang="en-US" sz="2400" err="1">
                <a:solidFill>
                  <a:srgbClr val="FFFFFF"/>
                </a:solidFill>
                <a:latin typeface="IBM Plex Mono" panose="020B0509050203000203" pitchFamily="49" charset="77"/>
                <a:ea typeface="+mj-ea"/>
                <a:cs typeface="+mj-cs"/>
              </a:rPr>
              <a:t>Requisitos</a:t>
            </a:r>
            <a:r>
              <a:rPr lang="en-US" sz="2400">
                <a:solidFill>
                  <a:srgbClr val="FFFFFF"/>
                </a:solidFill>
                <a:latin typeface="IBM Plex Mono" panose="020B0509050203000203" pitchFamily="49" charset="77"/>
                <a:ea typeface="+mj-ea"/>
                <a:cs typeface="+mj-cs"/>
              </a:rPr>
              <a:t> y </a:t>
            </a:r>
            <a:r>
              <a:rPr lang="en-US" sz="2400" err="1">
                <a:solidFill>
                  <a:srgbClr val="FFFFFF"/>
                </a:solidFill>
                <a:latin typeface="IBM Plex Mono" panose="020B0509050203000203" pitchFamily="49" charset="77"/>
                <a:ea typeface="+mj-ea"/>
                <a:cs typeface="+mj-cs"/>
              </a:rPr>
              <a:t>Reglas</a:t>
            </a:r>
            <a:r>
              <a:rPr lang="en-US" sz="2400">
                <a:solidFill>
                  <a:srgbClr val="FFFFFF"/>
                </a:solidFill>
                <a:latin typeface="IBM Plex Mono" panose="020B0509050203000203" pitchFamily="49" charset="77"/>
                <a:ea typeface="+mj-ea"/>
                <a:cs typeface="+mj-cs"/>
              </a:rPr>
              <a:t> de </a:t>
            </a:r>
            <a:r>
              <a:rPr lang="en-US" sz="2400" err="1">
                <a:solidFill>
                  <a:srgbClr val="FFFFFF"/>
                </a:solidFill>
                <a:latin typeface="IBM Plex Mono" panose="020B0509050203000203" pitchFamily="49" charset="77"/>
                <a:ea typeface="+mj-ea"/>
                <a:cs typeface="+mj-cs"/>
              </a:rPr>
              <a:t>Negocio</a:t>
            </a:r>
            <a:endParaRPr lang="en-US" sz="2400">
              <a:solidFill>
                <a:srgbClr val="FFFFFF"/>
              </a:solidFill>
              <a:latin typeface="IBM Plex Mono" panose="020B0509050203000203" pitchFamily="49" charset="77"/>
              <a:ea typeface="+mj-ea"/>
              <a:cs typeface="+mj-cs"/>
            </a:endParaRPr>
          </a:p>
        </p:txBody>
      </p:sp>
      <p:sp>
        <p:nvSpPr>
          <p:cNvPr id="1030" name="Oval 1034">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1982" y="1597567"/>
            <a:ext cx="343368" cy="3340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2" name="Freeform: Shape 1036">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0404" y="2337054"/>
            <a:ext cx="3283596" cy="2806446"/>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4" name="Freeform: Shape 1038">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4798" y="0"/>
            <a:ext cx="3156358" cy="275871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2" descr="Badge 3 with solid fill">
            <a:extLst>
              <a:ext uri="{FF2B5EF4-FFF2-40B4-BE49-F238E27FC236}">
                <a16:creationId xmlns:a16="http://schemas.microsoft.com/office/drawing/2014/main" id="{D557C151-2F79-71E2-82FB-ACF2AC4317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6964" y="202635"/>
            <a:ext cx="2030400" cy="2030400"/>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1026" name="Picture 2" descr="INGENIERIA DE REQUISITOS | Mind Map">
            <a:extLst>
              <a:ext uri="{FF2B5EF4-FFF2-40B4-BE49-F238E27FC236}">
                <a16:creationId xmlns:a16="http://schemas.microsoft.com/office/drawing/2014/main" id="{341058DE-1EA9-51A5-5451-194BB7A0A4A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86709" y="3015048"/>
            <a:ext cx="2174431" cy="1721424"/>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274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Requisitos Funcionales</a:t>
            </a:r>
          </a:p>
        </p:txBody>
      </p:sp>
    </p:spTree>
    <p:extLst>
      <p:ext uri="{BB962C8B-B14F-4D97-AF65-F5344CB8AC3E}">
        <p14:creationId xmlns:p14="http://schemas.microsoft.com/office/powerpoint/2010/main" val="1332868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41549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Habíamos visto que los requerimientos (de negocio) describían la necesidad del cliente o la organización, entonces, ¿Qué describen los requisitos?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2" name="Graphic 12" descr="Badge 3 with solid fill">
            <a:extLst>
              <a:ext uri="{FF2B5EF4-FFF2-40B4-BE49-F238E27FC236}">
                <a16:creationId xmlns:a16="http://schemas.microsoft.com/office/drawing/2014/main" id="{B0451717-45DB-97AD-7C80-580A3FD6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1178882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Requisitos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Funcionales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170099"/>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Los requisitos funcionales, los requisitos no funcionales y las reglas de negocio son todos términos importantes que se utilizan en el desarrollo de software o microservicios. Es importante comprender la diferencia entre estos términos para poder especificar correctamente los requisitos de un proyecto o iniciativa.</a:t>
            </a:r>
          </a:p>
          <a:p>
            <a:pPr algn="just"/>
            <a:endParaRPr lang="es-MX" sz="1000">
              <a:solidFill>
                <a:schemeClr val="tx1"/>
              </a:solidFill>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requisitos funcionales definen lo que un sistema debe hacer. Describen la funcionalidad que el sistema debe proporcionar a los usuarios. Los requisitos funcionales se centran en las acciones que el sistema debe realizar y los datos que debe procesar.</a:t>
            </a:r>
          </a:p>
          <a:p>
            <a:pPr algn="just"/>
            <a:endParaRPr lang="es-MX" sz="1000">
              <a:solidFill>
                <a:schemeClr val="tx1"/>
              </a:solidFill>
              <a:latin typeface="IBM Plex Mono" panose="020B0509050203000203" pitchFamily="49" charset="77"/>
            </a:endParaRPr>
          </a:p>
          <a:p>
            <a:pPr algn="l"/>
            <a:r>
              <a:rPr lang="es-MX" sz="1000" b="0" i="0">
                <a:solidFill>
                  <a:schemeClr val="tx1"/>
                </a:solidFill>
                <a:effectLst/>
                <a:latin typeface="IBM Plex Mono" panose="020B0509050203000203" pitchFamily="49" charset="77"/>
              </a:rPr>
              <a:t>Por ejemplo, un requisito funcional para un sistema de ventas podría ser:</a:t>
            </a:r>
          </a:p>
          <a:p>
            <a:pPr algn="l"/>
            <a:endParaRPr lang="es-MX" sz="1000" b="0" i="0">
              <a:solidFill>
                <a:schemeClr val="tx1"/>
              </a:solidFill>
              <a:effectLst/>
              <a:latin typeface="IBM Plex Mono" panose="020B0509050203000203" pitchFamily="49" charset="77"/>
            </a:endParaRPr>
          </a:p>
          <a:p>
            <a:pPr marL="171450" indent="-171450">
              <a:buFont typeface="Wingdings" pitchFamily="2" charset="2"/>
              <a:buChar char="Ø"/>
            </a:pPr>
            <a:r>
              <a:rPr lang="es-MX" sz="1000" b="0">
                <a:solidFill>
                  <a:schemeClr val="tx1"/>
                </a:solidFill>
                <a:effectLst/>
                <a:latin typeface="IBM Plex Mono" panose="020B0509050203000203" pitchFamily="49" charset="77"/>
              </a:rPr>
              <a:t>El sistema debe permitir a los usuarios crear, modificar y eliminar clientes.</a:t>
            </a:r>
          </a:p>
          <a:p>
            <a:endParaRPr lang="es-MX" sz="1000">
              <a:solidFill>
                <a:schemeClr val="tx1"/>
              </a:solidFill>
              <a:effectLst/>
              <a:latin typeface="IBM Plex Mono" panose="020B0509050203000203" pitchFamily="49" charset="77"/>
            </a:endParaRPr>
          </a:p>
          <a:p>
            <a:pPr algn="l"/>
            <a:r>
              <a:rPr lang="es-MX" sz="1000" b="0" i="0">
                <a:solidFill>
                  <a:schemeClr val="tx1"/>
                </a:solidFill>
                <a:effectLst/>
                <a:latin typeface="IBM Plex Mono" panose="020B0509050203000203" pitchFamily="49" charset="77"/>
              </a:rPr>
              <a:t>Otro ejemplo de un requisito funcional es:</a:t>
            </a:r>
          </a:p>
          <a:p>
            <a:pPr algn="l"/>
            <a:endParaRPr lang="es-MX" sz="1000" b="0" i="0">
              <a:solidFill>
                <a:schemeClr val="tx1"/>
              </a:solidFill>
              <a:effectLst/>
              <a:latin typeface="IBM Plex Mono" panose="020B0509050203000203" pitchFamily="49" charset="77"/>
            </a:endParaRPr>
          </a:p>
          <a:p>
            <a:pPr marL="171450" indent="-171450">
              <a:buFont typeface="Wingdings" pitchFamily="2" charset="2"/>
              <a:buChar char="Ø"/>
            </a:pPr>
            <a:r>
              <a:rPr lang="es-MX" sz="1000" b="0">
                <a:solidFill>
                  <a:schemeClr val="tx1"/>
                </a:solidFill>
                <a:effectLst/>
                <a:latin typeface="IBM Plex Mono" panose="020B0509050203000203" pitchFamily="49" charset="77"/>
              </a:rPr>
              <a:t>El sistema debe calcular el precio total de una venta en función de los productos seleccionados y las cantidades.</a:t>
            </a:r>
          </a:p>
          <a:p>
            <a:endParaRPr lang="es-MX" sz="1000">
              <a:solidFill>
                <a:schemeClr val="tx1"/>
              </a:solidFill>
              <a:latin typeface="IBM Plex Mono" panose="020B0509050203000203" pitchFamily="49" charset="77"/>
            </a:endParaRPr>
          </a:p>
          <a:p>
            <a:r>
              <a:rPr lang="es-MX" sz="1000">
                <a:solidFill>
                  <a:schemeClr val="tx1"/>
                </a:solidFill>
                <a:latin typeface="IBM Plex Mono" panose="020B0509050203000203" pitchFamily="49" charset="77"/>
              </a:rPr>
              <a:t>L</a:t>
            </a:r>
            <a:r>
              <a:rPr lang="es-MX" sz="1000" b="0" i="0">
                <a:solidFill>
                  <a:schemeClr val="tx1"/>
                </a:solidFill>
                <a:effectLst/>
                <a:latin typeface="IBM Plex Mono" panose="020B0509050203000203" pitchFamily="49" charset="77"/>
              </a:rPr>
              <a:t>os requisitos funcionales son importantes porque definen lo que el sistema debe hacer para satisfacer las necesidades de los usuarios.</a:t>
            </a:r>
            <a:endParaRPr lang="es-MX" sz="100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3" name="Graphic 12" descr="Badge 3 with solid fill">
            <a:extLst>
              <a:ext uri="{FF2B5EF4-FFF2-40B4-BE49-F238E27FC236}">
                <a16:creationId xmlns:a16="http://schemas.microsoft.com/office/drawing/2014/main" id="{E86B8306-6411-BCBB-73E8-124A073E48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13241813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Requisitos No Funcionales</a:t>
            </a:r>
          </a:p>
        </p:txBody>
      </p:sp>
    </p:spTree>
    <p:extLst>
      <p:ext uri="{BB962C8B-B14F-4D97-AF65-F5344CB8AC3E}">
        <p14:creationId xmlns:p14="http://schemas.microsoft.com/office/powerpoint/2010/main" val="13045092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70C0"/>
                </a:solidFill>
                <a:latin typeface="IBM Plex Mono" panose="020B0509050203000203" pitchFamily="49" charset="77"/>
                <a:cs typeface="Calibri"/>
              </a:rPr>
              <a:t>Requisitos No </a:t>
            </a:r>
            <a:r>
              <a:rPr lang="en-US" sz="1600" err="1">
                <a:solidFill>
                  <a:srgbClr val="0070C0"/>
                </a:solidFill>
                <a:latin typeface="IBM Plex Mono" panose="020B0509050203000203" pitchFamily="49" charset="77"/>
                <a:cs typeface="Calibri"/>
              </a:rPr>
              <a:t>Funcionales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246769"/>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Los requisitos no funcionales definen cómo debe funcionar un sistema. Describen las restricciones que se aplican al sistema, como el rendimiento, la seguridad, la disponibilidad y la escalabilidad. Los requisitos no funcionales se centran en las características de calidad del sistema.</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Por ejemplo, un requisito no funcional para un sistema de ventas podría ser:</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a:solidFill>
                  <a:schemeClr val="tx1"/>
                </a:solidFill>
                <a:effectLst/>
                <a:latin typeface="IBM Plex Mono" panose="020B0509050203000203" pitchFamily="49" charset="77"/>
              </a:rPr>
              <a:t>El sistema debe responder a las solicitudes de los usuarios en menos de 1 segundo.</a:t>
            </a:r>
          </a:p>
          <a:p>
            <a:pPr algn="just"/>
            <a:endParaRPr lang="es-MX" sz="100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Otro ejemplo de un requisito no funcional es:</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a:solidFill>
                  <a:schemeClr val="tx1"/>
                </a:solidFill>
                <a:effectLst/>
                <a:latin typeface="IBM Plex Mono" panose="020B0509050203000203" pitchFamily="49" charset="77"/>
              </a:rPr>
              <a:t>El sistema debe estar disponible el 99,9% del tiempo.</a:t>
            </a:r>
          </a:p>
          <a:p>
            <a:pPr algn="just"/>
            <a:endParaRPr lang="es-MX" sz="100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requisitos no funcionales son importantes porque garantizan que el sistema cumpla con los requisitos de calidad necesarios para satisfacer las necesidades de los usuarios y la organización.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3" name="Graphic 12" descr="Badge 3 with solid fill">
            <a:extLst>
              <a:ext uri="{FF2B5EF4-FFF2-40B4-BE49-F238E27FC236}">
                <a16:creationId xmlns:a16="http://schemas.microsoft.com/office/drawing/2014/main" id="{C58E0790-6C7D-399B-6F41-89FB671B6F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975345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Reglas de Negocio</a:t>
            </a:r>
          </a:p>
        </p:txBody>
      </p:sp>
    </p:spTree>
    <p:extLst>
      <p:ext uri="{BB962C8B-B14F-4D97-AF65-F5344CB8AC3E}">
        <p14:creationId xmlns:p14="http://schemas.microsoft.com/office/powerpoint/2010/main" val="521815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Reglas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Negocio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246769"/>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Las reglas de negocio son restricciones que se aplican a los datos y al comportamiento de un sistema. Definen cómo debe procesarse la información y cómo deben comportarse los usuarios. Las reglas de negocio suelen ser definidas por los propietarios del negocio.</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Por ejemplo, una regla de negocio para un sistema de ventas podría ser:</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a:solidFill>
                  <a:schemeClr val="tx1"/>
                </a:solidFill>
                <a:effectLst/>
                <a:latin typeface="IBM Plex Mono" panose="020B0509050203000203" pitchFamily="49" charset="77"/>
              </a:rPr>
              <a:t>Los clientes solo pueden comprar un máximo de 10 unidades de un producto por pedido.</a:t>
            </a:r>
          </a:p>
          <a:p>
            <a:pPr algn="just"/>
            <a:endParaRPr lang="es-MX" sz="100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Otro ejemplo de una regla de negocio es:</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a:solidFill>
                  <a:schemeClr val="tx1"/>
                </a:solidFill>
                <a:effectLst/>
                <a:latin typeface="IBM Plex Mono" panose="020B0509050203000203" pitchFamily="49" charset="77"/>
              </a:rPr>
              <a:t>Los usuarios solo pueden acceder a la información de los clientes que les pertenece.</a:t>
            </a:r>
          </a:p>
          <a:p>
            <a:pPr algn="just"/>
            <a:endParaRPr lang="es-MX" sz="100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Las reglas de negocio son importantes porque garantizan que el sistema cumpla con los requisitos comerciales y legales de la organización.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3" name="Graphic 12" descr="Badge 3 with solid fill">
            <a:extLst>
              <a:ext uri="{FF2B5EF4-FFF2-40B4-BE49-F238E27FC236}">
                <a16:creationId xmlns:a16="http://schemas.microsoft.com/office/drawing/2014/main" id="{00DC43DC-F645-E5F3-FAD5-D4F871D46B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283198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77" name="Arc 7176">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506729" y="581887"/>
            <a:ext cx="2240924"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669612" y="1027628"/>
            <a:ext cx="3319164" cy="17907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2400" err="1">
                <a:solidFill>
                  <a:srgbClr val="FFFFFF"/>
                </a:solidFill>
                <a:latin typeface="IBM Plex Mono" panose="020B0509050203000203" pitchFamily="49" charset="77"/>
                <a:ea typeface="+mj-ea"/>
                <a:cs typeface="+mj-cs"/>
              </a:rPr>
              <a:t>Visión</a:t>
            </a:r>
            <a:r>
              <a:rPr lang="en-US" sz="2400">
                <a:solidFill>
                  <a:srgbClr val="FFFFFF"/>
                </a:solidFill>
                <a:latin typeface="IBM Plex Mono" panose="020B0509050203000203" pitchFamily="49" charset="77"/>
                <a:ea typeface="+mj-ea"/>
                <a:cs typeface="+mj-cs"/>
              </a:rPr>
              <a:t> General del </a:t>
            </a:r>
            <a:r>
              <a:rPr lang="en-US" sz="2400" err="1">
                <a:solidFill>
                  <a:srgbClr val="FFFFFF"/>
                </a:solidFill>
                <a:latin typeface="IBM Plex Mono" panose="020B0509050203000203" pitchFamily="49" charset="77"/>
                <a:ea typeface="+mj-ea"/>
                <a:cs typeface="+mj-cs"/>
              </a:rPr>
              <a:t>Rol</a:t>
            </a:r>
            <a:r>
              <a:rPr lang="en-US" sz="2400">
                <a:solidFill>
                  <a:srgbClr val="FFFFFF"/>
                </a:solidFill>
                <a:latin typeface="IBM Plex Mono" panose="020B0509050203000203" pitchFamily="49" charset="77"/>
                <a:ea typeface="+mj-ea"/>
                <a:cs typeface="+mj-cs"/>
              </a:rPr>
              <a:t> de Business Analyst </a:t>
            </a:r>
          </a:p>
        </p:txBody>
      </p:sp>
      <p:sp>
        <p:nvSpPr>
          <p:cNvPr id="7179" name="Oval 7178">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1982" y="1597567"/>
            <a:ext cx="343368" cy="3340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81" name="Freeform: Shape 7180">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0404" y="2337054"/>
            <a:ext cx="3283596" cy="2806446"/>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83" name="Freeform: Shape 7182">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4798" y="0"/>
            <a:ext cx="3156358" cy="275871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7" descr="Badge 1 with solid fill">
            <a:extLst>
              <a:ext uri="{FF2B5EF4-FFF2-40B4-BE49-F238E27FC236}">
                <a16:creationId xmlns:a16="http://schemas.microsoft.com/office/drawing/2014/main" id="{D5FF7A3D-0DA7-A520-EB4D-7A50B854A8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6964" y="202635"/>
            <a:ext cx="2032025" cy="2032025"/>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7170" name="Picture 2" descr="Business Analysis Gráfico por 2qnah · Creative Fabrica">
            <a:extLst>
              <a:ext uri="{FF2B5EF4-FFF2-40B4-BE49-F238E27FC236}">
                <a16:creationId xmlns:a16="http://schemas.microsoft.com/office/drawing/2014/main" id="{DE9CCB74-1205-6AF0-D917-627F4E31ED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40" t="16026" r="6902" b="15047"/>
          <a:stretch/>
        </p:blipFill>
        <p:spPr bwMode="auto">
          <a:xfrm>
            <a:off x="6234309" y="3184527"/>
            <a:ext cx="2909691" cy="1533156"/>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965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181295"/>
            <a:ext cx="9144000" cy="707886"/>
          </a:xfrm>
          <a:prstGeom prst="rect">
            <a:avLst/>
          </a:prstGeom>
          <a:noFill/>
        </p:spPr>
        <p:txBody>
          <a:bodyPr wrap="square" rtlCol="0">
            <a:spAutoFit/>
          </a:bodyPr>
          <a:lstStyle/>
          <a:p>
            <a:pPr algn="ctr"/>
            <a:r>
              <a:rPr lang="en-US" sz="2000" err="1">
                <a:solidFill>
                  <a:schemeClr val="bg1"/>
                </a:solidFill>
                <a:latin typeface="IBM Plex Mono" panose="020B0509050203000203" pitchFamily="49" charset="77"/>
                <a:cs typeface="Calibri"/>
              </a:rPr>
              <a:t>Diferencia</a:t>
            </a:r>
            <a:r>
              <a:rPr lang="en-US" sz="2000">
                <a:solidFill>
                  <a:schemeClr val="bg1"/>
                </a:solidFill>
                <a:latin typeface="IBM Plex Mono" panose="020B0509050203000203" pitchFamily="49" charset="77"/>
                <a:cs typeface="Calibri"/>
              </a:rPr>
              <a:t> entre </a:t>
            </a:r>
            <a:r>
              <a:rPr lang="en-US" sz="2000" err="1">
                <a:solidFill>
                  <a:schemeClr val="bg1"/>
                </a:solidFill>
                <a:latin typeface="IBM Plex Mono" panose="020B0509050203000203" pitchFamily="49" charset="77"/>
                <a:cs typeface="Calibri"/>
              </a:rPr>
              <a:t>Requisitos</a:t>
            </a:r>
            <a:r>
              <a:rPr lang="en-US" sz="2000">
                <a:solidFill>
                  <a:schemeClr val="bg1"/>
                </a:solidFill>
                <a:latin typeface="IBM Plex Mono" panose="020B0509050203000203" pitchFamily="49" charset="77"/>
                <a:cs typeface="Calibri"/>
              </a:rPr>
              <a:t> </a:t>
            </a:r>
            <a:r>
              <a:rPr lang="en-US" sz="2000" err="1">
                <a:solidFill>
                  <a:schemeClr val="bg1"/>
                </a:solidFill>
                <a:latin typeface="IBM Plex Mono" panose="020B0509050203000203" pitchFamily="49" charset="77"/>
                <a:cs typeface="Calibri"/>
              </a:rPr>
              <a:t>Funcionales</a:t>
            </a:r>
            <a:r>
              <a:rPr lang="en-US" sz="2000">
                <a:solidFill>
                  <a:schemeClr val="bg1"/>
                </a:solidFill>
                <a:latin typeface="IBM Plex Mono" panose="020B0509050203000203" pitchFamily="49" charset="77"/>
                <a:cs typeface="Calibri"/>
              </a:rPr>
              <a:t>, </a:t>
            </a:r>
            <a:r>
              <a:rPr lang="en-US" sz="2000" err="1">
                <a:solidFill>
                  <a:schemeClr val="bg1"/>
                </a:solidFill>
                <a:latin typeface="IBM Plex Mono" panose="020B0509050203000203" pitchFamily="49" charset="77"/>
                <a:cs typeface="Calibri"/>
              </a:rPr>
              <a:t>Requisitos</a:t>
            </a:r>
            <a:r>
              <a:rPr lang="en-US" sz="2000">
                <a:solidFill>
                  <a:schemeClr val="bg1"/>
                </a:solidFill>
                <a:latin typeface="IBM Plex Mono" panose="020B0509050203000203" pitchFamily="49" charset="77"/>
                <a:cs typeface="Calibri"/>
              </a:rPr>
              <a:t> No </a:t>
            </a:r>
            <a:r>
              <a:rPr lang="en-US" sz="2000" err="1">
                <a:solidFill>
                  <a:schemeClr val="bg1"/>
                </a:solidFill>
                <a:latin typeface="IBM Plex Mono" panose="020B0509050203000203" pitchFamily="49" charset="77"/>
                <a:cs typeface="Calibri"/>
              </a:rPr>
              <a:t>Funcionales</a:t>
            </a:r>
            <a:r>
              <a:rPr lang="en-US" sz="2000">
                <a:solidFill>
                  <a:schemeClr val="bg1"/>
                </a:solidFill>
                <a:latin typeface="IBM Plex Mono" panose="020B0509050203000203" pitchFamily="49" charset="77"/>
                <a:cs typeface="Calibri"/>
              </a:rPr>
              <a:t> y </a:t>
            </a:r>
            <a:r>
              <a:rPr lang="en-US" sz="2000" err="1">
                <a:solidFill>
                  <a:schemeClr val="bg1"/>
                </a:solidFill>
                <a:latin typeface="IBM Plex Mono" panose="020B0509050203000203" pitchFamily="49" charset="77"/>
                <a:cs typeface="Calibri"/>
              </a:rPr>
              <a:t>Reglas</a:t>
            </a:r>
            <a:r>
              <a:rPr lang="en-US" sz="2000">
                <a:solidFill>
                  <a:schemeClr val="bg1"/>
                </a:solidFill>
                <a:latin typeface="IBM Plex Mono" panose="020B0509050203000203" pitchFamily="49" charset="77"/>
                <a:cs typeface="Calibri"/>
              </a:rPr>
              <a:t> de </a:t>
            </a:r>
            <a:r>
              <a:rPr lang="en-US" sz="2000" err="1">
                <a:solidFill>
                  <a:schemeClr val="bg1"/>
                </a:solidFill>
                <a:latin typeface="IBM Plex Mono" panose="020B0509050203000203" pitchFamily="49" charset="77"/>
                <a:cs typeface="Calibri"/>
              </a:rPr>
              <a:t>Negocio</a:t>
            </a:r>
            <a:endParaRPr lang="en-US" sz="1400">
              <a:solidFill>
                <a:schemeClr val="bg1"/>
              </a:solidFill>
              <a:latin typeface="IBM Plex Mono" panose="020B0509050203000203" pitchFamily="49" charset="77"/>
            </a:endParaRPr>
          </a:p>
        </p:txBody>
      </p:sp>
    </p:spTree>
    <p:extLst>
      <p:ext uri="{BB962C8B-B14F-4D97-AF65-F5344CB8AC3E}">
        <p14:creationId xmlns:p14="http://schemas.microsoft.com/office/powerpoint/2010/main" val="1494430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633692" y="366195"/>
            <a:ext cx="789199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Diferencia</a:t>
            </a:r>
            <a:r>
              <a:rPr lang="en-US" sz="1600">
                <a:solidFill>
                  <a:srgbClr val="0070C0"/>
                </a:solidFill>
                <a:latin typeface="IBM Plex Mono" panose="020B0509050203000203" pitchFamily="49" charset="77"/>
                <a:cs typeface="Calibri"/>
              </a:rPr>
              <a:t> entre </a:t>
            </a:r>
            <a:r>
              <a:rPr lang="en-US" sz="1600" err="1">
                <a:solidFill>
                  <a:srgbClr val="0070C0"/>
                </a:solidFill>
                <a:latin typeface="IBM Plex Mono" panose="020B0509050203000203" pitchFamily="49" charset="77"/>
                <a:cs typeface="Calibri"/>
              </a:rPr>
              <a:t>Requisitos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Funcionales</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Requisitos</a:t>
            </a:r>
            <a:r>
              <a:rPr lang="en-US" sz="1600">
                <a:solidFill>
                  <a:srgbClr val="0070C0"/>
                </a:solidFill>
                <a:latin typeface="IBM Plex Mono" panose="020B0509050203000203" pitchFamily="49" charset="77"/>
                <a:cs typeface="Calibri"/>
              </a:rPr>
              <a:t> No </a:t>
            </a:r>
            <a:r>
              <a:rPr lang="en-US" sz="1600" err="1">
                <a:solidFill>
                  <a:srgbClr val="0070C0"/>
                </a:solidFill>
                <a:latin typeface="IBM Plex Mono" panose="020B0509050203000203" pitchFamily="49" charset="77"/>
                <a:cs typeface="Calibri"/>
              </a:rPr>
              <a:t>Funcionales</a:t>
            </a:r>
            <a:r>
              <a:rPr lang="en-US" sz="1600">
                <a:solidFill>
                  <a:srgbClr val="0070C0"/>
                </a:solidFill>
                <a:latin typeface="IBM Plex Mono" panose="020B0509050203000203" pitchFamily="49" charset="77"/>
                <a:cs typeface="Calibri"/>
              </a:rPr>
              <a:t> y </a:t>
            </a:r>
            <a:r>
              <a:rPr lang="en-US" sz="1600" err="1">
                <a:solidFill>
                  <a:srgbClr val="0070C0"/>
                </a:solidFill>
                <a:latin typeface="IBM Plex Mono" panose="020B0509050203000203" pitchFamily="49" charset="77"/>
                <a:cs typeface="Calibri"/>
              </a:rPr>
              <a:t>Reglas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Negocio</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graphicFrame>
        <p:nvGraphicFramePr>
          <p:cNvPr id="3" name="Tabla 2">
            <a:extLst>
              <a:ext uri="{FF2B5EF4-FFF2-40B4-BE49-F238E27FC236}">
                <a16:creationId xmlns:a16="http://schemas.microsoft.com/office/drawing/2014/main" id="{E9336714-10C2-82E9-FF4B-0C993625F0CA}"/>
              </a:ext>
            </a:extLst>
          </p:cNvPr>
          <p:cNvGraphicFramePr>
            <a:graphicFrameLocks noGrp="1"/>
          </p:cNvGraphicFramePr>
          <p:nvPr>
            <p:extLst>
              <p:ext uri="{D42A27DB-BD31-4B8C-83A1-F6EECF244321}">
                <p14:modId xmlns:p14="http://schemas.microsoft.com/office/powerpoint/2010/main" val="236005670"/>
              </p:ext>
            </p:extLst>
          </p:nvPr>
        </p:nvGraphicFramePr>
        <p:xfrm>
          <a:off x="891116" y="1126944"/>
          <a:ext cx="7361768" cy="3024460"/>
        </p:xfrm>
        <a:graphic>
          <a:graphicData uri="http://schemas.openxmlformats.org/drawingml/2006/table">
            <a:tbl>
              <a:tblPr firstRow="1" bandRow="1">
                <a:tableStyleId>{306799F8-075E-4A3A-A7F6-7FBC6576F1A4}</a:tableStyleId>
              </a:tblPr>
              <a:tblGrid>
                <a:gridCol w="1840442">
                  <a:extLst>
                    <a:ext uri="{9D8B030D-6E8A-4147-A177-3AD203B41FA5}">
                      <a16:colId xmlns:a16="http://schemas.microsoft.com/office/drawing/2014/main" val="4173076950"/>
                    </a:ext>
                  </a:extLst>
                </a:gridCol>
                <a:gridCol w="1840442">
                  <a:extLst>
                    <a:ext uri="{9D8B030D-6E8A-4147-A177-3AD203B41FA5}">
                      <a16:colId xmlns:a16="http://schemas.microsoft.com/office/drawing/2014/main" val="18223339"/>
                    </a:ext>
                  </a:extLst>
                </a:gridCol>
                <a:gridCol w="1840442">
                  <a:extLst>
                    <a:ext uri="{9D8B030D-6E8A-4147-A177-3AD203B41FA5}">
                      <a16:colId xmlns:a16="http://schemas.microsoft.com/office/drawing/2014/main" val="3181428009"/>
                    </a:ext>
                  </a:extLst>
                </a:gridCol>
                <a:gridCol w="1840442">
                  <a:extLst>
                    <a:ext uri="{9D8B030D-6E8A-4147-A177-3AD203B41FA5}">
                      <a16:colId xmlns:a16="http://schemas.microsoft.com/office/drawing/2014/main" val="2414780098"/>
                    </a:ext>
                  </a:extLst>
                </a:gridCol>
              </a:tblGrid>
              <a:tr h="447841">
                <a:tc>
                  <a:txBody>
                    <a:bodyPr/>
                    <a:lstStyle/>
                    <a:p>
                      <a:pPr algn="ctr"/>
                      <a:endParaRPr lang="es-MX" sz="800" b="0">
                        <a:latin typeface="IBM Plex Mono" panose="020B0509050203000203" pitchFamily="49" charset="77"/>
                      </a:endParaRPr>
                    </a:p>
                  </a:txBody>
                  <a:tcPr marL="110427" marR="110427" marT="55213" marB="552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800" b="0">
                          <a:latin typeface="IBM Plex Mono" panose="020B0509050203000203" pitchFamily="49" charset="77"/>
                        </a:rPr>
                        <a:t>Requisitos Funcionales</a:t>
                      </a:r>
                    </a:p>
                  </a:txBody>
                  <a:tcPr marL="110427" marR="110427" marT="55213" marB="552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800" b="0">
                          <a:latin typeface="IBM Plex Mono" panose="020B0509050203000203" pitchFamily="49" charset="77"/>
                        </a:rPr>
                        <a:t>Requisitos No Funcionales</a:t>
                      </a:r>
                    </a:p>
                  </a:txBody>
                  <a:tcPr marL="110427" marR="110427" marT="55213" marB="552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800" b="0">
                          <a:latin typeface="IBM Plex Mono" panose="020B0509050203000203" pitchFamily="49" charset="77"/>
                        </a:rPr>
                        <a:t>Reglas de Negocio</a:t>
                      </a:r>
                    </a:p>
                  </a:txBody>
                  <a:tcPr marL="110427" marR="110427" marT="55213" marB="552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360592017"/>
                  </a:ext>
                </a:extLst>
              </a:tr>
              <a:tr h="1104265">
                <a:tc>
                  <a:txBody>
                    <a:bodyPr/>
                    <a:lstStyle/>
                    <a:p>
                      <a:pPr algn="ctr"/>
                      <a:r>
                        <a:rPr lang="es-MX" sz="800" b="0">
                          <a:latin typeface="IBM Plex Mono" panose="020B0509050203000203" pitchFamily="49" charset="77"/>
                        </a:rPr>
                        <a:t>Definición</a:t>
                      </a:r>
                    </a:p>
                  </a:txBody>
                  <a:tcPr marL="110427" marR="110427" marT="55213" marB="552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800" b="0">
                          <a:effectLst/>
                          <a:latin typeface="IBM Plex Mono" panose="020B0509050203000203" pitchFamily="49" charset="77"/>
                        </a:rPr>
                        <a:t>Describen lo que el sistema debe hacer</a:t>
                      </a:r>
                    </a:p>
                  </a:txBody>
                  <a:tcPr marL="184044" marR="184044" marT="184044" marB="1840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800" b="0">
                          <a:effectLst/>
                          <a:latin typeface="IBM Plex Mono" panose="020B0509050203000203" pitchFamily="49" charset="77"/>
                        </a:rPr>
                        <a:t>Describen cómo debe funcionar el sistema</a:t>
                      </a:r>
                    </a:p>
                  </a:txBody>
                  <a:tcPr marL="184044" marR="184044" marT="184044" marB="1840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800" b="0">
                          <a:effectLst/>
                          <a:latin typeface="IBM Plex Mono" panose="020B0509050203000203" pitchFamily="49" charset="77"/>
                        </a:rPr>
                        <a:t>Definen restricciones que se aplican a los datos y al comportamiento del sistema</a:t>
                      </a:r>
                    </a:p>
                  </a:txBody>
                  <a:tcPr marL="184044" marR="184044" marT="184044" marB="1840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2371211320"/>
                  </a:ext>
                </a:extLst>
              </a:tr>
              <a:tr h="662559">
                <a:tc>
                  <a:txBody>
                    <a:bodyPr/>
                    <a:lstStyle/>
                    <a:p>
                      <a:pPr algn="ctr"/>
                      <a:r>
                        <a:rPr lang="es-MX" sz="800" b="0">
                          <a:latin typeface="IBM Plex Mono" panose="020B0509050203000203" pitchFamily="49" charset="77"/>
                        </a:rPr>
                        <a:t>Enfoque</a:t>
                      </a:r>
                    </a:p>
                  </a:txBody>
                  <a:tcPr marL="110427" marR="110427" marT="55213" marB="552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800" b="0">
                          <a:effectLst/>
                          <a:latin typeface="IBM Plex Mono" panose="020B0509050203000203" pitchFamily="49" charset="77"/>
                        </a:rPr>
                        <a:t>Orientado a la funcionalidad</a:t>
                      </a:r>
                    </a:p>
                  </a:txBody>
                  <a:tcPr marL="184044" marR="184044" marT="184044" marB="1840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800" b="0">
                          <a:effectLst/>
                          <a:latin typeface="IBM Plex Mono" panose="020B0509050203000203" pitchFamily="49" charset="77"/>
                        </a:rPr>
                        <a:t>Orientado a la calidad</a:t>
                      </a:r>
                    </a:p>
                  </a:txBody>
                  <a:tcPr marL="184044" marR="184044" marT="184044" marB="1840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800" b="0">
                          <a:effectLst/>
                          <a:latin typeface="IBM Plex Mono" panose="020B0509050203000203" pitchFamily="49" charset="77"/>
                        </a:rPr>
                        <a:t>Orientado a las restricciones</a:t>
                      </a:r>
                    </a:p>
                  </a:txBody>
                  <a:tcPr marL="184044" marR="184044" marT="184044" marB="1840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772115622"/>
                  </a:ext>
                </a:extLst>
              </a:tr>
              <a:tr h="809795">
                <a:tc>
                  <a:txBody>
                    <a:bodyPr/>
                    <a:lstStyle/>
                    <a:p>
                      <a:pPr algn="ctr"/>
                      <a:r>
                        <a:rPr lang="es-MX" sz="800" b="0">
                          <a:latin typeface="IBM Plex Mono" panose="020B0509050203000203" pitchFamily="49" charset="77"/>
                        </a:rPr>
                        <a:t>Origen</a:t>
                      </a:r>
                    </a:p>
                  </a:txBody>
                  <a:tcPr marL="110427" marR="110427" marT="55213" marB="5521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50000"/>
                      </a:schemeClr>
                    </a:solidFill>
                  </a:tcPr>
                </a:tc>
                <a:tc>
                  <a:txBody>
                    <a:bodyPr/>
                    <a:lstStyle/>
                    <a:p>
                      <a:pPr algn="ctr"/>
                      <a:r>
                        <a:rPr lang="es-MX" sz="800" b="0">
                          <a:effectLst/>
                          <a:latin typeface="IBM Plex Mono" panose="020B0509050203000203" pitchFamily="49" charset="77"/>
                        </a:rPr>
                        <a:t>Definidos por los usuarios</a:t>
                      </a:r>
                    </a:p>
                  </a:txBody>
                  <a:tcPr marL="184044" marR="184044" marT="184044" marB="1840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800" b="0">
                          <a:effectLst/>
                          <a:latin typeface="IBM Plex Mono" panose="020B0509050203000203" pitchFamily="49" charset="77"/>
                        </a:rPr>
                        <a:t>Definidos por los ingenieros de software o desarrolladores</a:t>
                      </a:r>
                    </a:p>
                  </a:txBody>
                  <a:tcPr marL="184044" marR="184044" marT="184044" marB="1840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s-MX" sz="800" b="0">
                          <a:effectLst/>
                          <a:latin typeface="IBM Plex Mono" panose="020B0509050203000203" pitchFamily="49" charset="77"/>
                        </a:rPr>
                        <a:t>Definidos por los propietarios del negocio</a:t>
                      </a:r>
                    </a:p>
                  </a:txBody>
                  <a:tcPr marL="184044" marR="184044" marT="184044" marB="1840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3329164550"/>
                  </a:ext>
                </a:extLst>
              </a:tr>
            </a:tbl>
          </a:graphicData>
        </a:graphic>
      </p:graphicFrame>
      <p:pic>
        <p:nvPicPr>
          <p:cNvPr id="4" name="Graphic 12" descr="Badge 3 with solid fill">
            <a:extLst>
              <a:ext uri="{FF2B5EF4-FFF2-40B4-BE49-F238E27FC236}">
                <a16:creationId xmlns:a16="http://schemas.microsoft.com/office/drawing/2014/main" id="{300B1EED-31B7-1ABA-CF59-64DD8A9A83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42655553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391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¿Cuál es la utilidad de una Matriz de Requisitos y qué elementos crees que debería tener?</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2" name="Graphic 12" descr="Badge 3 with solid fill">
            <a:extLst>
              <a:ext uri="{FF2B5EF4-FFF2-40B4-BE49-F238E27FC236}">
                <a16:creationId xmlns:a16="http://schemas.microsoft.com/office/drawing/2014/main" id="{B0451717-45DB-97AD-7C80-580A3FD6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1842048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Elicitación de Requisitos</a:t>
            </a:r>
          </a:p>
        </p:txBody>
      </p:sp>
    </p:spTree>
    <p:extLst>
      <p:ext uri="{BB962C8B-B14F-4D97-AF65-F5344CB8AC3E}">
        <p14:creationId xmlns:p14="http://schemas.microsoft.com/office/powerpoint/2010/main" val="25580069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Elicitación</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Requisitos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170099"/>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La elicitación de requisitos es el proceso de recopilar y comprender los requisitos de un proyecto o sistema de software. Es una fase importante del desarrollo de software, ya que los requisitos forman la base de todo el proyecto.</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La elicitación de requisitos implica la interacción con las partes interesadas, como los usuarios, los propietarios del negocio y los expertos técnicos. El objetivo es comprender sus necesidades y expectativas, y traducirlas en requisitos específicos que puedan ser comprendidos y utilizados por los desarrolladores.</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Las técnicas de elicitación de requisitos pueden variar según el proyecto y las partes interesadas involucradas. Sin embargo, algunas técnicas comunes incluyen:</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Entrevistas: </a:t>
            </a:r>
            <a:r>
              <a:rPr lang="es-MX" sz="1000" b="0" i="0">
                <a:solidFill>
                  <a:schemeClr val="tx1"/>
                </a:solidFill>
                <a:effectLst/>
                <a:latin typeface="IBM Plex Mono" panose="020B0509050203000203" pitchFamily="49" charset="77"/>
              </a:rPr>
              <a:t>Las entrevistas son una forma eficaz de recopilar información de las partes interesadas.</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Reuniones de grupo: </a:t>
            </a:r>
            <a:r>
              <a:rPr lang="es-MX" sz="1000" b="0" i="0">
                <a:solidFill>
                  <a:schemeClr val="tx1"/>
                </a:solidFill>
                <a:effectLst/>
                <a:latin typeface="IBM Plex Mono" panose="020B0509050203000203" pitchFamily="49" charset="77"/>
              </a:rPr>
              <a:t>Las reuniones de grupo son una buena manera de recopilar información de un grupo de personas. Pueden ser útiles para obtener una visión general de las necesidades y expectativas de un grupo de usuarios o clientes.</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Observación: </a:t>
            </a:r>
            <a:r>
              <a:rPr lang="es-MX" sz="1000" b="0" i="0">
                <a:solidFill>
                  <a:schemeClr val="tx1"/>
                </a:solidFill>
                <a:effectLst/>
                <a:latin typeface="IBM Plex Mono" panose="020B0509050203000203" pitchFamily="49" charset="77"/>
              </a:rPr>
              <a:t>La observación es una forma de recopilar información sobre cómo las personas utilizan actualmente un sistema o proceso.</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Análisis de documentos: </a:t>
            </a:r>
            <a:r>
              <a:rPr lang="es-MX" sz="1000" b="0" i="0">
                <a:solidFill>
                  <a:schemeClr val="tx1"/>
                </a:solidFill>
                <a:effectLst/>
                <a:latin typeface="IBM Plex Mono" panose="020B0509050203000203" pitchFamily="49" charset="77"/>
              </a:rPr>
              <a:t>El análisis de documentos puede ser útil para recopilar información sobre los requisitos existentes. Puede ser útil para comprender los requisitos históricos y los requisitos que no se han documentado formalmente.</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3" name="Graphic 12" descr="Badge 3 with solid fill">
            <a:extLst>
              <a:ext uri="{FF2B5EF4-FFF2-40B4-BE49-F238E27FC236}">
                <a16:creationId xmlns:a16="http://schemas.microsoft.com/office/drawing/2014/main" id="{00DC43DC-F645-E5F3-FAD5-D4F871D46B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1007261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Elicitación</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Requisitos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092881"/>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La elicitación de requisitos es un proceso iterativo. Los requisitos se pueden recopilar, analizar y refinar a medida que se aprende más sobre las necesidades y expectativas de las partes interesadas. Es importante asegurarse de que los requisitos estén completos, precisos y coherentes.</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beneficios de una elicitación de requisitos eficaz incluyen:</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Un mejor entendimiento de las necesidades y expectativas de las partes interesadas.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Requisitos que son completos, precisos y coherentes.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Una base sólida para el desarrollo de software.</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La elicitación de requisitos es una parte fundamental del desarrollo de software. Es un proceso importante que debe realizarse con cuidado y atención para garantizar que el sistema final satisfaga las necesidades de las partes interesadas.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3" name="Graphic 12" descr="Badge 3 with solid fill">
            <a:extLst>
              <a:ext uri="{FF2B5EF4-FFF2-40B4-BE49-F238E27FC236}">
                <a16:creationId xmlns:a16="http://schemas.microsoft.com/office/drawing/2014/main" id="{00DC43DC-F645-E5F3-FAD5-D4F871D46B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611476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Elicitación</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Requisitos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016210"/>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Imaginemos que estamos desarrollando un Sistema de Gestión de Inventario para una empresa de comercio electrónico. Una de las partes interesadas clave es el gerente de inventario. El gerente de inventario nos ha proporcionado la siguiente información sobre los requisitos funcionales del sistema:</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sistema debe permitir a los usuarios agregar, modificar y eliminar productos del inventario.</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sistema debe permitir a los usuarios rastrear el nivel de inventario de los productos.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sistema debe generar alertas cuando el nivel de inventario de un producto sea bajo.</a:t>
            </a:r>
          </a:p>
          <a:p>
            <a:pPr algn="just">
              <a:buFont typeface="Arial" panose="020B0604020202020204" pitchFamily="34" charset="0"/>
              <a:buChar char="•"/>
            </a:pPr>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Para comprender mejor estos requisitos, podemos realizar una entrevista con el gerente de inventario. En la entrevista, podemos hacer preguntas como:</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¿Cuáles son los tipos de productos que almacena su empresa?</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¿Cómo utiliza actualmente su empresa para rastrear el nivel de inventario?</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¿Qué tipo de alertas desea que genere el sistema?</a:t>
            </a:r>
          </a:p>
          <a:p>
            <a:pPr algn="just">
              <a:buFont typeface="Arial" panose="020B0604020202020204" pitchFamily="34" charset="0"/>
              <a:buChar char="•"/>
            </a:pPr>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A partir de estas preguntas, podemos obtener una comprensión más completa de los requisitos funcionales del sistema. Por ejemplo, podemos aprender que la empresa almacena una amplia variedad de productos, que actualmente utiliza un sistema manual para rastrear el nivel de inventario y que desea que el sistema genere alertas cuando el nivel de inventario de un producto sea inferior al 20%.</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3" name="Graphic 12" descr="Badge 3 with solid fill">
            <a:extLst>
              <a:ext uri="{FF2B5EF4-FFF2-40B4-BE49-F238E27FC236}">
                <a16:creationId xmlns:a16="http://schemas.microsoft.com/office/drawing/2014/main" id="{00DC43DC-F645-E5F3-FAD5-D4F871D46B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034360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41549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¿Qué otras preguntas podrías formular para obtener más detalle de la funcionalidad que debe tener el Sistema de Gestión de Inventario?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2" name="Graphic 12" descr="Badge 3 with solid fill">
            <a:extLst>
              <a:ext uri="{FF2B5EF4-FFF2-40B4-BE49-F238E27FC236}">
                <a16:creationId xmlns:a16="http://schemas.microsoft.com/office/drawing/2014/main" id="{B0451717-45DB-97AD-7C80-580A3FD6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4779612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Elicitación</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Requisitos</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631763"/>
          </a:xfrm>
          <a:prstGeom prst="rect">
            <a:avLst/>
          </a:prstGeom>
          <a:solidFill>
            <a:schemeClr val="accent2">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Imaginemos que estamos desarrollando un Sistema de Procesamiento de Pagos para una empresa bancaria. Una de las partes interesadas clave es el director de seguridad de la información. El director de seguridad de la información nos ha proporcionado la siguiente información sobre los requisitos no funcionales del sistema:</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sistema debe ser seguro y proteger los datos de los clientes.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sistema debe estar disponible el 99,9% del tiempo.</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El sistema debe ser fácil de usar por los empleados de la banca.</a:t>
            </a:r>
          </a:p>
          <a:p>
            <a:pPr algn="just">
              <a:buFont typeface="Arial" panose="020B0604020202020204" pitchFamily="34" charset="0"/>
              <a:buChar char="•"/>
            </a:pPr>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Para comprender mejor estos requisitos, podemos realizar una reunión de grupo con el director de seguridad de la información y otros miembros del equipo de seguridad de la información. En la reunión, podemos discutir los siguientes temas:</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¿Qué tipo de amenazas de seguridad enfrenta su empresa?</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¿Qué medidas de seguridad existen actualmente para proteger los datos de los clientes?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¿Qué nivel de disponibilidad requiere su empresa?</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¿Qué nivel de facilidad de uso requiere su empresa?</a:t>
            </a:r>
          </a:p>
          <a:p>
            <a:pPr algn="just">
              <a:buFont typeface="Arial" panose="020B0604020202020204" pitchFamily="34" charset="0"/>
              <a:buChar char="•"/>
            </a:pPr>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A partir de estas discusiones, podemos obtener una comprensión más completa de los requisitos no funcionales del sistema. Por ejemplo, podemos aprender que la empresa enfrenta amenazas de seguridad como el robo de datos y el malware, que actualmente implementa un firewall y un sistema de detección de intrusiones para proteger los datos de los clientes, que requiere que el sistema esté disponible las 24 horas del día, los 7 días de la semana y que desea que el sistema sea fácil de usar para los empleados de la banca que no son técnicos.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3" name="Graphic 12" descr="Badge 3 with solid fill">
            <a:extLst>
              <a:ext uri="{FF2B5EF4-FFF2-40B4-BE49-F238E27FC236}">
                <a16:creationId xmlns:a16="http://schemas.microsoft.com/office/drawing/2014/main" id="{00DC43DC-F645-E5F3-FAD5-D4F871D46B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6376312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41549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¿Qué otras preguntas podrías formular para obtener más detalle de los requisitos no funcionales que deben considerarse para el Sistema de Procesamiento de Pagos?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2" name="Graphic 12" descr="Badge 3 with solid fill">
            <a:extLst>
              <a:ext uri="{FF2B5EF4-FFF2-40B4-BE49-F238E27FC236}">
                <a16:creationId xmlns:a16="http://schemas.microsoft.com/office/drawing/2014/main" id="{B0451717-45DB-97AD-7C80-580A3FD6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3402056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1" y="2340917"/>
            <a:ext cx="9143999"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Rol Business Analyst</a:t>
            </a:r>
          </a:p>
        </p:txBody>
      </p:sp>
    </p:spTree>
    <p:extLst>
      <p:ext uri="{BB962C8B-B14F-4D97-AF65-F5344CB8AC3E}">
        <p14:creationId xmlns:p14="http://schemas.microsoft.com/office/powerpoint/2010/main" val="841367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Actividad</a:t>
            </a:r>
            <a:r>
              <a:rPr lang="en-US" sz="1600">
                <a:solidFill>
                  <a:srgbClr val="0070C0"/>
                </a:solidFill>
                <a:latin typeface="IBM Plex Mono" panose="020B0509050203000203" pitchFamily="49" charset="77"/>
                <a:cs typeface="Calibri"/>
              </a:rPr>
              <a:t> #7</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1169551"/>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chemeClr val="tx1"/>
                </a:solidFill>
                <a:latin typeface="IBM Plex Mono" panose="020B0509050203000203" pitchFamily="49" charset="77"/>
              </a:rPr>
              <a:t>Proyecto en equipo:</a:t>
            </a:r>
            <a:endParaRPr lang="es-MX" sz="1000" b="0" i="0">
              <a:solidFill>
                <a:schemeClr val="tx1"/>
              </a:solidFill>
              <a:effectLst/>
              <a:latin typeface="IBM Plex Mono" panose="020B0509050203000203" pitchFamily="49" charset="77"/>
            </a:endParaRP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Definir el Requerimiento de Negocio.</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Diseñar su Proceso de Negocio (To Be).</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Identificar las Funcionalidades.</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Especificar los Requisitos Funcionales.</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Especificar las Reglas de Negocio.</a:t>
            </a:r>
          </a:p>
          <a:p>
            <a:pPr marL="514441" lvl="1" indent="-171450" algn="just">
              <a:buFont typeface="Courier New" panose="02070309020205020404" pitchFamily="49" charset="0"/>
              <a:buChar char="o"/>
            </a:pPr>
            <a:r>
              <a:rPr lang="es-MX" sz="1000">
                <a:solidFill>
                  <a:schemeClr val="tx1"/>
                </a:solidFill>
                <a:latin typeface="IBM Plex Mono" panose="020B0509050203000203" pitchFamily="49" charset="77"/>
              </a:rPr>
              <a:t>Establecer la Trazabilidad entre Requisitos Funcionales y Reglas de Negocio.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12292" name="Picture 4" descr="Alerta - Iconos gratis de señalización">
            <a:extLst>
              <a:ext uri="{FF2B5EF4-FFF2-40B4-BE49-F238E27FC236}">
                <a16:creationId xmlns:a16="http://schemas.microsoft.com/office/drawing/2014/main" id="{37C5F727-F133-9367-37A7-601552A6C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95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erta - Iconos gratis de señalización">
            <a:extLst>
              <a:ext uri="{FF2B5EF4-FFF2-40B4-BE49-F238E27FC236}">
                <a16:creationId xmlns:a16="http://schemas.microsoft.com/office/drawing/2014/main" id="{A76DAC57-7C50-2130-CF34-4A1C95587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6260" y="296077"/>
            <a:ext cx="478790" cy="4787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esentación del Curso">
            <a:extLst>
              <a:ext uri="{FF2B5EF4-FFF2-40B4-BE49-F238E27FC236}">
                <a16:creationId xmlns:a16="http://schemas.microsoft.com/office/drawing/2014/main" id="{0642E072-CB59-0BB9-D267-4D4D391BB6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02"/>
          <a:stretch/>
        </p:blipFill>
        <p:spPr bwMode="auto">
          <a:xfrm>
            <a:off x="4011567" y="3786593"/>
            <a:ext cx="1117600" cy="107510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12" descr="Badge 3 with solid fill">
            <a:extLst>
              <a:ext uri="{FF2B5EF4-FFF2-40B4-BE49-F238E27FC236}">
                <a16:creationId xmlns:a16="http://schemas.microsoft.com/office/drawing/2014/main" id="{17B9B6D3-2E36-0FE7-5CF9-9DEE46EFED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4691" y="65716"/>
            <a:ext cx="551986" cy="551986"/>
          </a:xfrm>
          <a:prstGeom prst="rect">
            <a:avLst/>
          </a:prstGeom>
        </p:spPr>
      </p:pic>
      <p:sp>
        <p:nvSpPr>
          <p:cNvPr id="2" name="Pentágono 1">
            <a:extLst>
              <a:ext uri="{FF2B5EF4-FFF2-40B4-BE49-F238E27FC236}">
                <a16:creationId xmlns:a16="http://schemas.microsoft.com/office/drawing/2014/main" id="{B57C3140-7ED4-465E-711A-B6610ECE940B}"/>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870102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c 12">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506729" y="581887"/>
            <a:ext cx="2240924"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B1978E6-67B1-3E39-3CD0-28DF9E377258}"/>
              </a:ext>
            </a:extLst>
          </p:cNvPr>
          <p:cNvSpPr txBox="1"/>
          <p:nvPr/>
        </p:nvSpPr>
        <p:spPr>
          <a:xfrm>
            <a:off x="669612" y="1027628"/>
            <a:ext cx="3319164" cy="17907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lnSpc>
                <a:spcPct val="90000"/>
              </a:lnSpc>
              <a:spcBef>
                <a:spcPct val="0"/>
              </a:spcBef>
              <a:spcAft>
                <a:spcPts val="600"/>
              </a:spcAft>
            </a:pPr>
            <a:r>
              <a:rPr lang="en-US" sz="2400">
                <a:solidFill>
                  <a:srgbClr val="FFFFFF"/>
                </a:solidFill>
                <a:latin typeface="IBM Plex Mono" panose="020B0509050203000203" pitchFamily="49" charset="77"/>
                <a:ea typeface="+mj-ea"/>
                <a:cs typeface="+mj-cs"/>
              </a:rPr>
              <a:t>UML</a:t>
            </a:r>
          </a:p>
        </p:txBody>
      </p:sp>
      <p:sp>
        <p:nvSpPr>
          <p:cNvPr id="15" name="Oval 14">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1982" y="1597567"/>
            <a:ext cx="343368" cy="3340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0404" y="2337054"/>
            <a:ext cx="3283596" cy="2806446"/>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4798" y="0"/>
            <a:ext cx="3156358" cy="275871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Graphic 13" descr="Badge 4 with solid fill">
            <a:extLst>
              <a:ext uri="{FF2B5EF4-FFF2-40B4-BE49-F238E27FC236}">
                <a16:creationId xmlns:a16="http://schemas.microsoft.com/office/drawing/2014/main" id="{DC05FBB4-789F-FCBF-8319-6E3F585A8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6964" y="202635"/>
            <a:ext cx="2032025" cy="2032025"/>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5" name="Picture 2" descr="Could a project run without a business analyst? - Astha IT">
            <a:extLst>
              <a:ext uri="{FF2B5EF4-FFF2-40B4-BE49-F238E27FC236}">
                <a16:creationId xmlns:a16="http://schemas.microsoft.com/office/drawing/2014/main" id="{27527EC2-37AD-C923-6A8B-238481ADF2D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8748" t="7367" r="10004" b="11580"/>
          <a:stretch/>
        </p:blipFill>
        <p:spPr bwMode="auto">
          <a:xfrm>
            <a:off x="6586709" y="3197882"/>
            <a:ext cx="2174431" cy="135575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516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Introducción a UML</a:t>
            </a:r>
          </a:p>
        </p:txBody>
      </p:sp>
    </p:spTree>
    <p:extLst>
      <p:ext uri="{BB962C8B-B14F-4D97-AF65-F5344CB8AC3E}">
        <p14:creationId xmlns:p14="http://schemas.microsoft.com/office/powerpoint/2010/main" val="214853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Introducción</a:t>
            </a:r>
            <a:r>
              <a:rPr lang="en-US" sz="1600">
                <a:solidFill>
                  <a:srgbClr val="0070C0"/>
                </a:solidFill>
                <a:latin typeface="IBM Plex Mono" panose="020B0509050203000203" pitchFamily="49" charset="77"/>
                <a:cs typeface="Calibri"/>
              </a:rPr>
              <a:t> a UML</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016210"/>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UML (Unified Modeling Language), es un lenguaje gráfico para visualizar, especificar, construir y documentar sistemas. UML es un estándar abierto desarrollado por el Object Management Group (OMG).</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UML se puede utilizar para modelar cualquier tipo de sistema, desde sistemas simples hasta sistemas complejos</a:t>
            </a:r>
            <a:r>
              <a:rPr lang="es-MX" sz="1000">
                <a:solidFill>
                  <a:schemeClr val="tx1"/>
                </a:solidFill>
                <a:latin typeface="IBM Plex Mono" panose="020B0509050203000203" pitchFamily="49" charset="77"/>
              </a:rPr>
              <a:t>.</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UML se puede utilizar para:</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Documentar sistemas: UML se puede utilizar para crear una representación visual de un sistema. Esta representación visual puede ayudar a comprender mejor el sistema y a identificar oportunidades de mejora.</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Comunicar sistemas: UML se puede utilizar para comunicar los sistemas a las partes interesadas. Esta comunicación puede ayudar a garantizar que todos entiendan el sistema y que estén en la misma página.</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Analizar sistemas: UML se puede utilizar para analizar los sistemas para identificar oportunidades de mejora. Este análisis puede ayudar a las organizaciones a mejorar su eficiencia y eficacia.</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Automatizar sistemas: UML se puede utilizar para automatizar los sistemas utilizando software de BPMN. Esta automatización puede ayudar a las organizaciones a ahorrar tiempo y dinero.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23582118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Introducción</a:t>
            </a:r>
            <a:r>
              <a:rPr lang="en-US" sz="1600">
                <a:solidFill>
                  <a:srgbClr val="0070C0"/>
                </a:solidFill>
                <a:latin typeface="IBM Plex Mono" panose="020B0509050203000203" pitchFamily="49" charset="77"/>
                <a:cs typeface="Calibri"/>
              </a:rPr>
              <a:t> a UML</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1631216"/>
          </a:xfrm>
          <a:prstGeom prst="rect">
            <a:avLst/>
          </a:prstGeom>
          <a:solidFill>
            <a:schemeClr val="accent5">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UML se basa en varios conceptos clave, como:</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Objetos: Los objetos son entidades que tienen estado y comportamiento.</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Clases: Las clases son plantillas para objetos.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Relaciones: Las relaciones son conexiones entre objetos.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Diagramas: Los diagramas son representaciones visuales de los elementos de un sistema.</a:t>
            </a:r>
          </a:p>
          <a:p>
            <a:pPr algn="just">
              <a:buFont typeface="Arial" panose="020B0604020202020204" pitchFamily="34" charset="0"/>
              <a:buChar char="•"/>
            </a:pPr>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UML tiene un conjunto de símbolos estándar que se utilizan para crear diagramas UML. Estos símbolos se utilizan para representar los diferentes elementos de un sistema, como objetos, clases, relaciones y diagramas.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1442725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Tipos de Diagramas UML</a:t>
            </a:r>
          </a:p>
        </p:txBody>
      </p:sp>
    </p:spTree>
    <p:extLst>
      <p:ext uri="{BB962C8B-B14F-4D97-AF65-F5344CB8AC3E}">
        <p14:creationId xmlns:p14="http://schemas.microsoft.com/office/powerpoint/2010/main" val="2560593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Tipos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Diagramas</a:t>
            </a:r>
            <a:r>
              <a:rPr lang="en-US" sz="1600">
                <a:solidFill>
                  <a:srgbClr val="0070C0"/>
                </a:solidFill>
                <a:latin typeface="IBM Plex Mono" panose="020B0509050203000203" pitchFamily="49" charset="77"/>
                <a:cs typeface="Calibri"/>
              </a:rPr>
              <a:t> UML</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939540"/>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UML tiene un conjunto de diagramas estándar que se utilizan para representar diferentes aspectos de un sistema. Los tipos de diagramas UML más comunes son:</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Diagrama de Casos de Uso: Representa las interacciones que los usuarios tienen con el sistema para lograr sus objetivos.</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Diagrama de Actividades: Modela el flujo de actividades del sistema, mostrando los pasos que se ejecutan para completar una tarea.</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algn="just"/>
            <a:endParaRPr lang="es-MX" sz="1000"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1026" name="Picture 2">
            <a:extLst>
              <a:ext uri="{FF2B5EF4-FFF2-40B4-BE49-F238E27FC236}">
                <a16:creationId xmlns:a16="http://schemas.microsoft.com/office/drawing/2014/main" id="{874C0417-5CC1-B87E-B1F7-7785D257A22D}"/>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7841" t="22180" r="8518" b="7120"/>
          <a:stretch/>
        </p:blipFill>
        <p:spPr bwMode="auto">
          <a:xfrm>
            <a:off x="3949608" y="1659705"/>
            <a:ext cx="1244783" cy="10522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38DDC0B-1B23-D693-07BF-FA8F438144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2679" y="3086618"/>
            <a:ext cx="1378641" cy="16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968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Tipos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Diagramas</a:t>
            </a:r>
            <a:r>
              <a:rPr lang="en-US" sz="1600">
                <a:solidFill>
                  <a:srgbClr val="0070C0"/>
                </a:solidFill>
                <a:latin typeface="IBM Plex Mono" panose="020B0509050203000203" pitchFamily="49" charset="77"/>
                <a:cs typeface="Calibri"/>
              </a:rPr>
              <a:t> UML</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939540"/>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b="0" i="0">
                <a:solidFill>
                  <a:schemeClr val="tx1"/>
                </a:solidFill>
                <a:effectLst/>
                <a:latin typeface="IBM Plex Mono" panose="020B0509050203000203" pitchFamily="49" charset="77"/>
              </a:rPr>
              <a:t>Diagrama de Estado: </a:t>
            </a:r>
            <a:r>
              <a:rPr lang="es-MX" sz="1000">
                <a:solidFill>
                  <a:schemeClr val="tx1"/>
                </a:solidFill>
                <a:latin typeface="IBM Plex Mono" panose="020B0509050203000203" pitchFamily="49" charset="77"/>
              </a:rPr>
              <a:t>Representa </a:t>
            </a:r>
            <a:r>
              <a:rPr lang="es-MX" sz="1000" b="0" i="0">
                <a:solidFill>
                  <a:schemeClr val="tx1"/>
                </a:solidFill>
                <a:effectLst/>
                <a:latin typeface="IBM Plex Mono" panose="020B0509050203000203" pitchFamily="49" charset="77"/>
              </a:rPr>
              <a:t>el comportamiento de un objeto a lo largo del tiempo, mostrando sus diferentes estados y las transiciones entre ellos.</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Diagrama de Contexto: Representa </a:t>
            </a:r>
            <a:r>
              <a:rPr lang="es-MX" sz="1000">
                <a:solidFill>
                  <a:schemeClr val="tx1"/>
                </a:solidFill>
                <a:latin typeface="IBM Plex Mono" panose="020B0509050203000203" pitchFamily="49" charset="77"/>
              </a:rPr>
              <a:t>una vista de alto nivel de un sistema, mostrando sus interacciones con entidades externas.</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1030" name="Picture 6" descr="La Vida de un Objeto - El Diagrama de Estados">
            <a:extLst>
              <a:ext uri="{FF2B5EF4-FFF2-40B4-BE49-F238E27FC236}">
                <a16:creationId xmlns:a16="http://schemas.microsoft.com/office/drawing/2014/main" id="{6C2EAAE1-B478-D036-3B65-1A0D7D5676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05" t="10663" r="4005" b="5089"/>
          <a:stretch/>
        </p:blipFill>
        <p:spPr bwMode="auto">
          <a:xfrm>
            <a:off x="3474431" y="1330778"/>
            <a:ext cx="2195137" cy="11163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é es un diagrama de contexto (y cómo crear uno)?">
            <a:extLst>
              <a:ext uri="{FF2B5EF4-FFF2-40B4-BE49-F238E27FC236}">
                <a16:creationId xmlns:a16="http://schemas.microsoft.com/office/drawing/2014/main" id="{3F7B8339-07EA-71C7-1478-AC0015B38D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5927" y="3140564"/>
            <a:ext cx="1852146" cy="1544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0927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Tipos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Diagramas</a:t>
            </a:r>
            <a:r>
              <a:rPr lang="en-US" sz="1600">
                <a:solidFill>
                  <a:srgbClr val="0070C0"/>
                </a:solidFill>
                <a:latin typeface="IBM Plex Mono" panose="020B0509050203000203" pitchFamily="49" charset="77"/>
                <a:cs typeface="Calibri"/>
              </a:rPr>
              <a:t> UML</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939540"/>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b="0" i="0">
                <a:solidFill>
                  <a:schemeClr val="tx1"/>
                </a:solidFill>
                <a:effectLst/>
                <a:latin typeface="IBM Plex Mono" panose="020B0509050203000203" pitchFamily="49" charset="77"/>
              </a:rPr>
              <a:t>Diagrama de Secuencia: Muestra la secuencia de interacciones entre objetos</a:t>
            </a:r>
            <a:r>
              <a:rPr lang="es-MX" sz="1000">
                <a:solidFill>
                  <a:schemeClr val="tx1"/>
                </a:solidFill>
                <a:latin typeface="IBM Plex Mono" panose="020B0509050203000203" pitchFamily="49" charset="77"/>
              </a:rPr>
              <a:t> en un escenario específico, utilizando líneas de vida y mensajes.</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Diagrama de Clases: Representa </a:t>
            </a:r>
            <a:r>
              <a:rPr lang="es-MX" sz="1000">
                <a:solidFill>
                  <a:schemeClr val="tx1"/>
                </a:solidFill>
                <a:latin typeface="IBM Plex Mono" panose="020B0509050203000203" pitchFamily="49" charset="77"/>
              </a:rPr>
              <a:t>las clases del sistema, sus atributos, métodos y relaciones.</a:t>
            </a: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b="0" i="0">
              <a:solidFill>
                <a:schemeClr val="tx1"/>
              </a:solidFill>
              <a:effectLst/>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4098" name="Picture 2" descr="Diagramas de secuencia: cómo crear diagramas con UML - IONOS MX">
            <a:extLst>
              <a:ext uri="{FF2B5EF4-FFF2-40B4-BE49-F238E27FC236}">
                <a16:creationId xmlns:a16="http://schemas.microsoft.com/office/drawing/2014/main" id="{64E98C76-0CDE-2646-9A7B-42B5286FD1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982" r="13606"/>
          <a:stretch/>
        </p:blipFill>
        <p:spPr bwMode="auto">
          <a:xfrm>
            <a:off x="3640727" y="1271140"/>
            <a:ext cx="185928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2F61DFD-9498-9EC5-B256-316D663092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7454" y="3156524"/>
            <a:ext cx="1862553" cy="163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639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Tipos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Diagramas</a:t>
            </a:r>
            <a:r>
              <a:rPr lang="en-US" sz="1600">
                <a:solidFill>
                  <a:srgbClr val="0070C0"/>
                </a:solidFill>
                <a:latin typeface="IBM Plex Mono" panose="020B0509050203000203" pitchFamily="49" charset="77"/>
                <a:cs typeface="Calibri"/>
              </a:rPr>
              <a:t> UML</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939540"/>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chemeClr val="tx1"/>
                </a:solidFill>
                <a:latin typeface="IBM Plex Mono" panose="020B0509050203000203" pitchFamily="49" charset="77"/>
              </a:rPr>
              <a:t>Diagrama de Componentes: Representa los componentes modulares del sistema y cómo se interconectan.</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Diagrama de Implementación: Representa la distribución física de los componentes del sistema en los nodos del hardware.</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5122" name="Picture 2" descr="Sparx Systems - Tutorial UML 2 - Diagrama de Componentes">
            <a:extLst>
              <a:ext uri="{FF2B5EF4-FFF2-40B4-BE49-F238E27FC236}">
                <a16:creationId xmlns:a16="http://schemas.microsoft.com/office/drawing/2014/main" id="{A46E87E6-E4F5-8E01-002C-EE0B7111C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5590" y="1218724"/>
            <a:ext cx="1672819" cy="16463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rear un diagrama de implementación UML - Soporte técnico de Microsoft">
            <a:extLst>
              <a:ext uri="{FF2B5EF4-FFF2-40B4-BE49-F238E27FC236}">
                <a16:creationId xmlns:a16="http://schemas.microsoft.com/office/drawing/2014/main" id="{9B87F544-71C5-34E1-39F2-5E22EEEFFF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5590" y="3413760"/>
            <a:ext cx="1672819" cy="128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79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53916"/>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Para ti, ¿Qué es un Business Analyst y cuál es su función principal dentro de un equipo u organización?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17" descr="Badge 1 with solid fill">
            <a:extLst>
              <a:ext uri="{FF2B5EF4-FFF2-40B4-BE49-F238E27FC236}">
                <a16:creationId xmlns:a16="http://schemas.microsoft.com/office/drawing/2014/main" id="{B49993FC-2A91-38E8-7C9B-68542A76AB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3660" y="65716"/>
            <a:ext cx="538047" cy="551986"/>
          </a:xfrm>
          <a:prstGeom prst="rect">
            <a:avLst/>
          </a:prstGeom>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spTree>
    <p:extLst>
      <p:ext uri="{BB962C8B-B14F-4D97-AF65-F5344CB8AC3E}">
        <p14:creationId xmlns:p14="http://schemas.microsoft.com/office/powerpoint/2010/main" val="12209289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Tipos</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Diagramas</a:t>
            </a:r>
            <a:r>
              <a:rPr lang="en-US" sz="1600">
                <a:solidFill>
                  <a:srgbClr val="0070C0"/>
                </a:solidFill>
                <a:latin typeface="IBM Plex Mono" panose="020B0509050203000203" pitchFamily="49" charset="77"/>
                <a:cs typeface="Calibri"/>
              </a:rPr>
              <a:t> UML</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939540"/>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Wingdings" pitchFamily="2" charset="2"/>
              <a:buChar char="Ø"/>
            </a:pPr>
            <a:r>
              <a:rPr lang="es-MX" sz="1000">
                <a:solidFill>
                  <a:schemeClr val="tx1"/>
                </a:solidFill>
                <a:latin typeface="IBM Plex Mono" panose="020B0509050203000203" pitchFamily="49" charset="77"/>
              </a:rPr>
              <a:t>Diagrama de Paquetes: Organiza los elementos del sistema en paquetes y sub paquetes para una mejor gestión de la complejidad.</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r>
              <a:rPr lang="es-MX" sz="1000">
                <a:solidFill>
                  <a:schemeClr val="tx1"/>
                </a:solidFill>
                <a:latin typeface="IBM Plex Mono" panose="020B0509050203000203" pitchFamily="49" charset="77"/>
              </a:rPr>
              <a:t>Diagrama de Despliegue: Representa la arquitectura de despliegue del sistema, mostrando la distribución de los componentes en los nodos de hardware y la red.</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algn="just"/>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marL="171450" indent="-171450" algn="just">
              <a:buFont typeface="Wingdings" pitchFamily="2" charset="2"/>
              <a:buChar char="Ø"/>
            </a:pPr>
            <a:endParaRPr lang="es-MX" sz="1000">
              <a:solidFill>
                <a:schemeClr val="tx1"/>
              </a:solidFill>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6146" name="Picture 2" descr="Diagrama de Paquetes - manuel.cillero.es">
            <a:extLst>
              <a:ext uri="{FF2B5EF4-FFF2-40B4-BE49-F238E27FC236}">
                <a16:creationId xmlns:a16="http://schemas.microsoft.com/office/drawing/2014/main" id="{EA7F277C-0A19-C8E9-99EA-A94677015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3073" y="1278900"/>
            <a:ext cx="2034587"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59F3CB7-9BF0-FA55-89D7-16AB56C0E3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302" t="7980" r="6437" b="6331"/>
          <a:stretch/>
        </p:blipFill>
        <p:spPr bwMode="auto">
          <a:xfrm>
            <a:off x="3608954" y="3213725"/>
            <a:ext cx="1922824" cy="1563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433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415498"/>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MX" sz="1050" b="0" i="0">
                <a:solidFill>
                  <a:schemeClr val="tx1"/>
                </a:solidFill>
                <a:effectLst/>
                <a:latin typeface="IBM Plex Mono" panose="020B0509050203000203" pitchFamily="49" charset="77"/>
              </a:rPr>
              <a:t>¿Cuáles diagramas UML has utilizado y qué beneficios encontraste al implementarlos en el análisis y diseño de una solución?</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sp>
        <p:nvSpPr>
          <p:cNvPr id="12" name="Pentágono 11">
            <a:extLst>
              <a:ext uri="{FF2B5EF4-FFF2-40B4-BE49-F238E27FC236}">
                <a16:creationId xmlns:a16="http://schemas.microsoft.com/office/drawing/2014/main" id="{2C324385-67B6-1C95-83F4-D89171129561}"/>
              </a:ext>
            </a:extLst>
          </p:cNvPr>
          <p:cNvSpPr/>
          <p:nvPr/>
        </p:nvSpPr>
        <p:spPr>
          <a:xfrm rot="5400000">
            <a:off x="81122" y="196756"/>
            <a:ext cx="774867" cy="359080"/>
          </a:xfrm>
          <a:prstGeom prst="homePlate">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0" name="Picture 2" descr="Quién soy? 35 preguntas para saber quien eres">
            <a:extLst>
              <a:ext uri="{FF2B5EF4-FFF2-40B4-BE49-F238E27FC236}">
                <a16:creationId xmlns:a16="http://schemas.microsoft.com/office/drawing/2014/main" id="{2E621C60-5F02-1DB8-2370-AED671161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206" y="1830899"/>
            <a:ext cx="4086321" cy="24028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0">
            <a:extLst>
              <a:ext uri="{FF2B5EF4-FFF2-40B4-BE49-F238E27FC236}">
                <a16:creationId xmlns:a16="http://schemas.microsoft.com/office/drawing/2014/main" id="{3B112834-EC3A-DC2A-F713-5939B2E5EA55}"/>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Pregunta</a:t>
            </a:r>
            <a:endParaRPr lang="en-US" sz="1100">
              <a:latin typeface="IBM Plex Mono" panose="020B0509050203000203" pitchFamily="49" charset="77"/>
            </a:endParaRPr>
          </a:p>
        </p:txBody>
      </p:sp>
      <p:pic>
        <p:nvPicPr>
          <p:cNvPr id="2" name="Graphic 12" descr="Badge 3 with solid fill">
            <a:extLst>
              <a:ext uri="{FF2B5EF4-FFF2-40B4-BE49-F238E27FC236}">
                <a16:creationId xmlns:a16="http://schemas.microsoft.com/office/drawing/2014/main" id="{B0451717-45DB-97AD-7C80-580A3FD66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4691" y="65716"/>
            <a:ext cx="551986" cy="551986"/>
          </a:xfrm>
          <a:prstGeom prst="rect">
            <a:avLst/>
          </a:prstGeom>
        </p:spPr>
      </p:pic>
    </p:spTree>
    <p:extLst>
      <p:ext uri="{BB962C8B-B14F-4D97-AF65-F5344CB8AC3E}">
        <p14:creationId xmlns:p14="http://schemas.microsoft.com/office/powerpoint/2010/main" val="40762589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Usos de UML</a:t>
            </a:r>
          </a:p>
        </p:txBody>
      </p:sp>
    </p:spTree>
    <p:extLst>
      <p:ext uri="{BB962C8B-B14F-4D97-AF65-F5344CB8AC3E}">
        <p14:creationId xmlns:p14="http://schemas.microsoft.com/office/powerpoint/2010/main" val="981846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Usos</a:t>
            </a:r>
            <a:r>
              <a:rPr lang="en-US" sz="1600">
                <a:solidFill>
                  <a:srgbClr val="0070C0"/>
                </a:solidFill>
                <a:latin typeface="IBM Plex Mono" panose="020B0509050203000203" pitchFamily="49" charset="77"/>
                <a:cs typeface="Calibri"/>
              </a:rPr>
              <a:t> de UML</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246769"/>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UML se puede utilizar para una variedad de propósitos, incluidos:</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Desarrollo de software: </a:t>
            </a:r>
            <a:r>
              <a:rPr lang="es-MX" sz="1000" b="0" i="0">
                <a:solidFill>
                  <a:schemeClr val="tx1"/>
                </a:solidFill>
                <a:effectLst/>
                <a:latin typeface="IBM Plex Mono" panose="020B0509050203000203" pitchFamily="49" charset="77"/>
              </a:rPr>
              <a:t>UML se puede utilizar para modelar el software antes de su desarrollo. Esto puede ayudar a garantizar que el software satisfaga las necesidades de los usuarios y que se desarrolle de manera eficiente.</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Análisis de sistemas: </a:t>
            </a:r>
            <a:r>
              <a:rPr lang="es-MX" sz="1000" b="0" i="0">
                <a:solidFill>
                  <a:schemeClr val="tx1"/>
                </a:solidFill>
                <a:effectLst/>
                <a:latin typeface="IBM Plex Mono" panose="020B0509050203000203" pitchFamily="49" charset="77"/>
              </a:rPr>
              <a:t>UML se puede utilizar para analizar sistemas existentes. Esto puede ayudar a identificar oportunidades de mejora y a optimizar el rendimiento de los sistemas.</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Documentación de sistemas: </a:t>
            </a:r>
            <a:r>
              <a:rPr lang="es-MX" sz="1000" b="0" i="0">
                <a:solidFill>
                  <a:schemeClr val="tx1"/>
                </a:solidFill>
                <a:effectLst/>
                <a:latin typeface="IBM Plex Mono" panose="020B0509050203000203" pitchFamily="49" charset="77"/>
              </a:rPr>
              <a:t>UML se puede utilizar para documentar sistemas existentes o nuevos. Esto puede ayudar a comunicar el diseño y el funcionamiento de los sistemas a las partes interesadas.</a:t>
            </a:r>
          </a:p>
          <a:p>
            <a:pPr marL="171450" indent="-171450" algn="just">
              <a:buFont typeface="Wingdings" pitchFamily="2" charset="2"/>
              <a:buChar char="Ø"/>
            </a:pPr>
            <a:r>
              <a:rPr lang="es-MX" sz="1000" b="0" i="0">
                <a:solidFill>
                  <a:srgbClr val="0070C0"/>
                </a:solidFill>
                <a:effectLst/>
                <a:latin typeface="IBM Plex Mono" panose="020B0509050203000203" pitchFamily="49" charset="77"/>
              </a:rPr>
              <a:t>Educación: </a:t>
            </a:r>
            <a:r>
              <a:rPr lang="es-MX" sz="1000" b="0" i="0">
                <a:solidFill>
                  <a:schemeClr val="tx1"/>
                </a:solidFill>
                <a:effectLst/>
                <a:latin typeface="IBM Plex Mono" panose="020B0509050203000203" pitchFamily="49" charset="77"/>
              </a:rPr>
              <a:t>UML se puede utilizar como herramienta de enseñanza para ayudar a los estudiantes a comprender los conceptos de sistemas y software.</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UML es una herramienta valiosa que se puede utilizar para mejorar la comprensión y la comunicación de los sistemas. UML puede ayudar a las organizaciones a desarrollar sistemas más eficientes y eficaces.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38675134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F7E4A0-2FCC-E6FA-FCFB-09FCC98FC299}"/>
              </a:ext>
            </a:extLst>
          </p:cNvPr>
          <p:cNvSpPr/>
          <p:nvPr/>
        </p:nvSpPr>
        <p:spPr>
          <a:xfrm>
            <a:off x="0" y="1798906"/>
            <a:ext cx="9144000" cy="14726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45827F25-6E69-506C-1B04-396C9377761C}"/>
              </a:ext>
            </a:extLst>
          </p:cNvPr>
          <p:cNvSpPr txBox="1"/>
          <p:nvPr/>
        </p:nvSpPr>
        <p:spPr>
          <a:xfrm>
            <a:off x="0" y="2340917"/>
            <a:ext cx="9144000" cy="400110"/>
          </a:xfrm>
          <a:prstGeom prst="rect">
            <a:avLst/>
          </a:prstGeom>
          <a:noFill/>
        </p:spPr>
        <p:txBody>
          <a:bodyPr wrap="square" rtlCol="0">
            <a:spAutoFit/>
          </a:bodyPr>
          <a:lstStyle/>
          <a:p>
            <a:pPr algn="ctr"/>
            <a:r>
              <a:rPr lang="es-MX" sz="2000">
                <a:solidFill>
                  <a:schemeClr val="bg1"/>
                </a:solidFill>
                <a:latin typeface="IBM Plex Mono" panose="020B0509050203000203" pitchFamily="49" charset="77"/>
              </a:rPr>
              <a:t>Diagrama de Casos de Uso</a:t>
            </a:r>
          </a:p>
        </p:txBody>
      </p:sp>
    </p:spTree>
    <p:extLst>
      <p:ext uri="{BB962C8B-B14F-4D97-AF65-F5344CB8AC3E}">
        <p14:creationId xmlns:p14="http://schemas.microsoft.com/office/powerpoint/2010/main" val="1626884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Casos de </a:t>
            </a:r>
            <a:r>
              <a:rPr lang="en-US" sz="1600" err="1">
                <a:solidFill>
                  <a:srgbClr val="0070C0"/>
                </a:solidFill>
                <a:latin typeface="IBM Plex Mono" panose="020B0509050203000203" pitchFamily="49" charset="77"/>
                <a:cs typeface="Calibri"/>
              </a:rPr>
              <a:t>Uso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631763"/>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Los diagramas de casos de uso son un tipo de diagrama UML que se utiliza para representar las interacciones entre los usuarios y el sistema. Los diagramas de casos de uso se pueden utilizar para:</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Documentar los requisitos funcionales del sistema.</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Comunicar los requisitos del sistema a las partes interesadas.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Analizar los requisitos del sistema para identificar oportunidades de mejora.</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diagramas de casos de uso tienen dos elementos principales:</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Actores: Los actores son los usuarios o sistemas externos que interactúan con el sistema.</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Casos de uso: Los casos de uso son las interacciones entre los actores y el sistema.</a:t>
            </a:r>
          </a:p>
          <a:p>
            <a:pPr algn="just">
              <a:buFont typeface="Arial" panose="020B0604020202020204" pitchFamily="34" charset="0"/>
              <a:buChar char="•"/>
            </a:pPr>
            <a:endParaRPr lang="es-MX" sz="1000">
              <a:solidFill>
                <a:schemeClr val="tx1"/>
              </a:solidFill>
              <a:latin typeface="IBM Plex Mono" panose="020B0509050203000203" pitchFamily="49" charset="77"/>
            </a:endParaRPr>
          </a:p>
          <a:p>
            <a:pPr algn="just"/>
            <a:r>
              <a:rPr lang="es-MX" sz="1000" b="0" i="0">
                <a:solidFill>
                  <a:srgbClr val="0070C0"/>
                </a:solidFill>
                <a:effectLst/>
                <a:latin typeface="IBM Plex Mono" panose="020B0509050203000203" pitchFamily="49" charset="77"/>
              </a:rPr>
              <a:t>Actores</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actores se representan con un dibujo de una persona con un nombre y una descripción. El nombre del actor debe ser breve y descriptivo. La descripción debe proporcionar más información sobre el actor, como su rol, sus responsabilidades y sus necesidades.</a:t>
            </a:r>
          </a:p>
          <a:p>
            <a:pPr algn="just"/>
            <a:endParaRPr lang="es-MX" sz="1000" b="0" i="0">
              <a:solidFill>
                <a:schemeClr val="tx1"/>
              </a:solidFill>
              <a:effectLst/>
              <a:latin typeface="IBM Plex Mono" panose="020B0509050203000203" pitchFamily="49" charset="77"/>
            </a:endParaRPr>
          </a:p>
          <a:p>
            <a:pPr algn="just"/>
            <a:r>
              <a:rPr lang="es-MX" sz="1000" b="0" i="0">
                <a:solidFill>
                  <a:srgbClr val="0070C0"/>
                </a:solidFill>
                <a:effectLst/>
                <a:latin typeface="IBM Plex Mono" panose="020B0509050203000203" pitchFamily="49" charset="77"/>
              </a:rPr>
              <a:t>Casos de Uso</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casos de uso se representan con una elipse con un nombre y una descripción. El nombre del caso de uso debe ser breve y descriptivo. La descripción debe proporcionar más información sobre el caso de uso, como sus objetivos, sus pasos y sus resultados.</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29318501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Casos de </a:t>
            </a:r>
            <a:r>
              <a:rPr lang="en-US" sz="1600" err="1">
                <a:solidFill>
                  <a:srgbClr val="0070C0"/>
                </a:solidFill>
                <a:latin typeface="IBM Plex Mono" panose="020B0509050203000203" pitchFamily="49" charset="77"/>
                <a:cs typeface="Calibri"/>
              </a:rPr>
              <a:t>Uso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016210"/>
          </a:xfrm>
          <a:prstGeom prst="rect">
            <a:avLst/>
          </a:prstGeom>
          <a:solidFill>
            <a:schemeClr val="accent3">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rgbClr val="0070C0"/>
                </a:solidFill>
                <a:effectLst/>
                <a:latin typeface="IBM Plex Mono" panose="020B0509050203000203" pitchFamily="49" charset="77"/>
              </a:rPr>
              <a:t>Relaciones entre Actores y Casos de Uso</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actores y los casos de uso se relacionan entre sí mediante líneas de asociación. Las líneas de asociación se utilizan para mostrar cómo los actores interactúan con los casos de uso.</a:t>
            </a:r>
          </a:p>
          <a:p>
            <a:pPr algn="just"/>
            <a:endParaRPr lang="es-MX" sz="1000" b="0" i="0">
              <a:solidFill>
                <a:schemeClr val="tx1"/>
              </a:solidFill>
              <a:effectLst/>
              <a:latin typeface="IBM Plex Mono" panose="020B0509050203000203" pitchFamily="49" charset="77"/>
            </a:endParaRPr>
          </a:p>
          <a:p>
            <a:pPr algn="just"/>
            <a:r>
              <a:rPr lang="es-MX" sz="1000" b="0" i="0">
                <a:solidFill>
                  <a:srgbClr val="0070C0"/>
                </a:solidFill>
                <a:effectLst/>
                <a:latin typeface="IBM Plex Mono" panose="020B0509050203000203" pitchFamily="49" charset="77"/>
              </a:rPr>
              <a:t>Ventajas de los Diagramas de Casos de Uso</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diagramas de casos de uso ofrecen una serie de ventajas, entre las que se incluyen:</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Son fáciles de entender y comunicar.</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Permiten documentar los requisitos funcionales del sistema de forma completa y precisa.</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Ayudan a identificar oportunidades de mejora en los requisitos del sistema.</a:t>
            </a:r>
          </a:p>
          <a:p>
            <a:pPr algn="just">
              <a:buFont typeface="Arial" panose="020B0604020202020204" pitchFamily="34" charset="0"/>
              <a:buChar char="•"/>
            </a:pPr>
            <a:endParaRPr lang="es-MX" sz="1000" b="0" i="0">
              <a:solidFill>
                <a:schemeClr val="tx1"/>
              </a:solidFill>
              <a:effectLst/>
              <a:latin typeface="IBM Plex Mono" panose="020B0509050203000203" pitchFamily="49" charset="77"/>
            </a:endParaRPr>
          </a:p>
          <a:p>
            <a:pPr algn="just"/>
            <a:r>
              <a:rPr lang="es-MX" sz="1000" b="0" i="0">
                <a:solidFill>
                  <a:srgbClr val="0070C0"/>
                </a:solidFill>
                <a:effectLst/>
                <a:latin typeface="IBM Plex Mono" panose="020B0509050203000203" pitchFamily="49" charset="77"/>
              </a:rPr>
              <a:t>Desventajas de los Diagramas de Casos de Uso</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Los diagramas de casos de uso también tienen algunas desventajas, entre las que se incluyen:</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Pueden ser difíciles de crear y mantener.</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No proporcionan información sobre el diseño o la implementación del sistema.</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8085545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Casos de </a:t>
            </a:r>
            <a:r>
              <a:rPr lang="en-US" sz="1600" err="1">
                <a:solidFill>
                  <a:srgbClr val="0070C0"/>
                </a:solidFill>
                <a:latin typeface="IBM Plex Mono" panose="020B0509050203000203" pitchFamily="49" charset="77"/>
                <a:cs typeface="Calibri"/>
              </a:rPr>
              <a:t>Uso</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Básico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2893100"/>
          </a:xfrm>
          <a:prstGeom prst="rect">
            <a:avLst/>
          </a:pr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El siguiente diagrama de casos de uso representa las interacciones entre un cliente y un sistema de reservas de vuelos:</a:t>
            </a:r>
          </a:p>
          <a:p>
            <a:pPr algn="just"/>
            <a:endParaRPr lang="es-MX" sz="1000">
              <a:solidFill>
                <a:schemeClr val="tx1"/>
              </a:solidFill>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Actores:</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Cliente</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Casos de uso: </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Reservar vuelo</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Cancelar vuelo</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Modificar vuelo </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Relaciones: </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Cliente -&gt; Reservar vuelo</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Cliente -&gt; Cancelar vuelo</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Cliente -&gt; Modificar vuelo</a:t>
            </a:r>
          </a:p>
          <a:p>
            <a:pPr marL="171450" indent="-171450" algn="just">
              <a:buFont typeface="Wingdings" pitchFamily="2" charset="2"/>
              <a:buChar char="Ø"/>
            </a:pPr>
            <a:endParaRPr lang="es-MX" sz="1000">
              <a:solidFill>
                <a:schemeClr val="tx1"/>
              </a:solidFill>
              <a:latin typeface="IBM Plex Mono" panose="020B0509050203000203" pitchFamily="49" charset="77"/>
            </a:endParaRPr>
          </a:p>
          <a:p>
            <a:pPr algn="just"/>
            <a:r>
              <a:rPr lang="es-MX" sz="1000">
                <a:solidFill>
                  <a:schemeClr val="tx1"/>
                </a:solidFill>
                <a:latin typeface="IBM Plex Mono" panose="020B0509050203000203" pitchFamily="49" charset="77"/>
              </a:rPr>
              <a:t>E</a:t>
            </a:r>
            <a:r>
              <a:rPr lang="es-MX" sz="1000" b="0" i="0">
                <a:solidFill>
                  <a:schemeClr val="tx1"/>
                </a:solidFill>
                <a:effectLst/>
                <a:latin typeface="IBM Plex Mono" panose="020B0509050203000203" pitchFamily="49" charset="77"/>
              </a:rPr>
              <a:t>l actor ”Cliente" interactúa con los casos de uso "Reservar vuelo", "Cancelar vuelo" y "Modificar vuelo". El cliente puede reservar un vuelo, cancelar un vuelo o modificar un vuelo.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32471731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solidFill>
                  <a:srgbClr val="0070C0"/>
                </a:solidFill>
                <a:latin typeface="IBM Plex Mono" panose="020B0509050203000203" pitchFamily="49" charset="77"/>
                <a:cs typeface="Calibri"/>
              </a:rPr>
              <a:t>Ejemplo</a:t>
            </a:r>
            <a:r>
              <a:rPr lang="en-US" sz="1600">
                <a:solidFill>
                  <a:srgbClr val="0070C0"/>
                </a:solidFill>
                <a:latin typeface="IBM Plex Mono" panose="020B0509050203000203" pitchFamily="49" charset="77"/>
                <a:cs typeface="Calibri"/>
              </a:rPr>
              <a:t> de </a:t>
            </a:r>
            <a:r>
              <a:rPr lang="en-US" sz="1600" err="1">
                <a:solidFill>
                  <a:srgbClr val="0070C0"/>
                </a:solidFill>
                <a:latin typeface="IBM Plex Mono" panose="020B0509050203000203" pitchFamily="49" charset="77"/>
                <a:cs typeface="Calibri"/>
              </a:rPr>
              <a:t>Diagrama</a:t>
            </a:r>
            <a:r>
              <a:rPr lang="en-US" sz="1600">
                <a:solidFill>
                  <a:srgbClr val="0070C0"/>
                </a:solidFill>
                <a:latin typeface="IBM Plex Mono" panose="020B0509050203000203" pitchFamily="49" charset="77"/>
                <a:cs typeface="Calibri"/>
              </a:rPr>
              <a:t> de Casos de </a:t>
            </a:r>
            <a:r>
              <a:rPr lang="en-US" sz="1600" err="1">
                <a:solidFill>
                  <a:srgbClr val="0070C0"/>
                </a:solidFill>
                <a:latin typeface="IBM Plex Mono" panose="020B0509050203000203" pitchFamily="49" charset="77"/>
                <a:cs typeface="Calibri"/>
              </a:rPr>
              <a:t>Uso</a:t>
            </a:r>
            <a:r>
              <a:rPr lang="en-US" sz="1600">
                <a:solidFill>
                  <a:srgbClr val="0070C0"/>
                </a:solidFill>
                <a:latin typeface="IBM Plex Mono" panose="020B0509050203000203" pitchFamily="49" charset="77"/>
                <a:cs typeface="Calibri"/>
              </a:rPr>
              <a:t> </a:t>
            </a:r>
            <a:r>
              <a:rPr lang="en-US" sz="1600" err="1">
                <a:solidFill>
                  <a:srgbClr val="0070C0"/>
                </a:solidFill>
                <a:latin typeface="IBM Plex Mono" panose="020B0509050203000203" pitchFamily="49" charset="77"/>
                <a:cs typeface="Calibri"/>
              </a:rPr>
              <a:t>Básico</a:t>
            </a:r>
            <a:endParaRPr lang="en-US" sz="1100">
              <a:latin typeface="IBM Plex Mono" panose="020B0509050203000203" pitchFamily="49" charset="77"/>
            </a:endParaRP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pic>
        <p:nvPicPr>
          <p:cNvPr id="14" name="Imagen 13">
            <a:extLst>
              <a:ext uri="{FF2B5EF4-FFF2-40B4-BE49-F238E27FC236}">
                <a16:creationId xmlns:a16="http://schemas.microsoft.com/office/drawing/2014/main" id="{EC96CE0B-3B2E-4A98-E0C7-4EC2E5BEB392}"/>
              </a:ext>
            </a:extLst>
          </p:cNvPr>
          <p:cNvPicPr>
            <a:picLocks noChangeAspect="1"/>
          </p:cNvPicPr>
          <p:nvPr/>
        </p:nvPicPr>
        <p:blipFill>
          <a:blip r:embed="rId5"/>
          <a:stretch>
            <a:fillRect/>
          </a:stretch>
        </p:blipFill>
        <p:spPr>
          <a:xfrm>
            <a:off x="2754084" y="926106"/>
            <a:ext cx="3649980" cy="3374510"/>
          </a:xfrm>
          <a:prstGeom prst="rect">
            <a:avLst/>
          </a:prstGeom>
        </p:spPr>
      </p:pic>
    </p:spTree>
    <p:extLst>
      <p:ext uri="{BB962C8B-B14F-4D97-AF65-F5344CB8AC3E}">
        <p14:creationId xmlns:p14="http://schemas.microsoft.com/office/powerpoint/2010/main" val="1324375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D52ABDA-61F7-F645-8E0E-368CF30D1B4D}"/>
              </a:ext>
            </a:extLst>
          </p:cNvPr>
          <p:cNvSpPr txBox="1"/>
          <p:nvPr/>
        </p:nvSpPr>
        <p:spPr>
          <a:xfrm>
            <a:off x="1657350" y="366195"/>
            <a:ext cx="5826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70C0"/>
                </a:solidFill>
                <a:latin typeface="IBM Plex Mono" panose="020B0509050203000203" pitchFamily="49" charset="77"/>
                <a:cs typeface="Calibri"/>
              </a:rPr>
              <a:t>Include y Extend </a:t>
            </a:r>
            <a:r>
              <a:rPr lang="en-US" sz="1600" err="1">
                <a:solidFill>
                  <a:srgbClr val="0070C0"/>
                </a:solidFill>
                <a:latin typeface="IBM Plex Mono" panose="020B0509050203000203" pitchFamily="49" charset="77"/>
                <a:cs typeface="Calibri"/>
              </a:rPr>
              <a:t>en</a:t>
            </a:r>
            <a:r>
              <a:rPr lang="en-US" sz="1600">
                <a:solidFill>
                  <a:srgbClr val="0070C0"/>
                </a:solidFill>
                <a:latin typeface="IBM Plex Mono" panose="020B0509050203000203" pitchFamily="49" charset="77"/>
                <a:cs typeface="Calibri"/>
              </a:rPr>
              <a:t> Casos de </a:t>
            </a:r>
            <a:r>
              <a:rPr lang="en-US" sz="1600" err="1">
                <a:solidFill>
                  <a:srgbClr val="0070C0"/>
                </a:solidFill>
                <a:latin typeface="IBM Plex Mono" panose="020B0509050203000203" pitchFamily="49" charset="77"/>
                <a:cs typeface="Calibri"/>
              </a:rPr>
              <a:t>Uso</a:t>
            </a:r>
            <a:endParaRPr lang="en-US" sz="1100">
              <a:latin typeface="IBM Plex Mono" panose="020B0509050203000203" pitchFamily="49" charset="77"/>
            </a:endParaRPr>
          </a:p>
        </p:txBody>
      </p:sp>
      <p:sp>
        <p:nvSpPr>
          <p:cNvPr id="13" name="TextBox 12">
            <a:extLst>
              <a:ext uri="{FF2B5EF4-FFF2-40B4-BE49-F238E27FC236}">
                <a16:creationId xmlns:a16="http://schemas.microsoft.com/office/drawing/2014/main" id="{396A10F9-2685-BF1A-ABE1-ED2C466622E7}"/>
              </a:ext>
            </a:extLst>
          </p:cNvPr>
          <p:cNvSpPr txBox="1"/>
          <p:nvPr/>
        </p:nvSpPr>
        <p:spPr>
          <a:xfrm>
            <a:off x="294057" y="909756"/>
            <a:ext cx="8552620" cy="3477875"/>
          </a:xfrm>
          <a:prstGeom prst="rect">
            <a:avLst/>
          </a:prstGeom>
          <a:solidFill>
            <a:schemeClr val="accent6">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1000" b="0" i="0">
                <a:solidFill>
                  <a:schemeClr val="tx1"/>
                </a:solidFill>
                <a:effectLst/>
                <a:latin typeface="IBM Plex Mono" panose="020B0509050203000203" pitchFamily="49" charset="77"/>
              </a:rPr>
              <a:t>Include y extend son dos tipos de relaciones que se pueden utilizar en los diagramas de casos de uso para representar la relación entre dos casos de uso.</a:t>
            </a:r>
          </a:p>
          <a:p>
            <a:pPr algn="just"/>
            <a:endParaRPr lang="es-MX" sz="1000" b="0" i="0">
              <a:solidFill>
                <a:schemeClr val="tx1"/>
              </a:solidFill>
              <a:effectLst/>
              <a:latin typeface="IBM Plex Mono" panose="020B0509050203000203" pitchFamily="49" charset="77"/>
            </a:endParaRPr>
          </a:p>
          <a:p>
            <a:pPr algn="just"/>
            <a:r>
              <a:rPr lang="es-MX" sz="1000" b="0" i="0">
                <a:solidFill>
                  <a:srgbClr val="0070C0"/>
                </a:solidFill>
                <a:effectLst/>
                <a:latin typeface="IBM Plex Mono" panose="020B0509050203000203" pitchFamily="49" charset="77"/>
              </a:rPr>
              <a:t>Include</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La relación de include se utiliza para mostrar que un caso de uso incluye el comportamiento de otro caso de uso. El caso de uso que incluye se denomina caso de uso anfitrión, y el caso de uso que se incluye se denomina caso de uso incluido.</a:t>
            </a:r>
          </a:p>
          <a:p>
            <a:pPr algn="just"/>
            <a:endParaRPr lang="es-MX" sz="1000">
              <a:solidFill>
                <a:schemeClr val="tx1"/>
              </a:solidFill>
              <a:latin typeface="IBM Plex Mono" panose="020B0509050203000203" pitchFamily="49" charset="77"/>
            </a:endParaRPr>
          </a:p>
          <a:p>
            <a:pPr algn="just"/>
            <a:r>
              <a:rPr lang="es-MX" sz="1000" b="0" i="0">
                <a:solidFill>
                  <a:srgbClr val="0070C0"/>
                </a:solidFill>
                <a:effectLst/>
                <a:latin typeface="IBM Plex Mono" panose="020B0509050203000203" pitchFamily="49" charset="77"/>
              </a:rPr>
              <a:t>Extend</a:t>
            </a:r>
          </a:p>
          <a:p>
            <a:pPr algn="just"/>
            <a:endParaRPr lang="es-MX" sz="1000" b="0" i="0">
              <a:solidFill>
                <a:schemeClr val="tx1"/>
              </a:solidFill>
              <a:effectLst/>
              <a:latin typeface="IBM Plex Mono" panose="020B0509050203000203" pitchFamily="49" charset="77"/>
            </a:endParaRPr>
          </a:p>
          <a:p>
            <a:pPr algn="just"/>
            <a:r>
              <a:rPr lang="es-MX" sz="1000" b="0" i="0">
                <a:solidFill>
                  <a:schemeClr val="tx1"/>
                </a:solidFill>
                <a:effectLst/>
                <a:latin typeface="IBM Plex Mono" panose="020B0509050203000203" pitchFamily="49" charset="77"/>
              </a:rPr>
              <a:t>La relación de extend se utiliza para mostrar que un caso de uso extiende el comportamiento de otro caso de uso. El caso de uso que extiende se denomina caso de uso extendido, y el caso de uso que se extiende se denomina caso de uso base.</a:t>
            </a:r>
          </a:p>
          <a:p>
            <a:pPr algn="just"/>
            <a:endParaRPr lang="es-MX" sz="1000">
              <a:solidFill>
                <a:schemeClr val="tx1"/>
              </a:solidFill>
              <a:latin typeface="IBM Plex Mono" panose="020B0509050203000203" pitchFamily="49" charset="77"/>
            </a:endParaRPr>
          </a:p>
          <a:p>
            <a:pPr algn="just"/>
            <a:r>
              <a:rPr lang="es-MX" sz="1000" b="0" i="0">
                <a:solidFill>
                  <a:srgbClr val="0070C0"/>
                </a:solidFill>
                <a:effectLst/>
                <a:latin typeface="IBM Plex Mono" panose="020B0509050203000203" pitchFamily="49" charset="77"/>
              </a:rPr>
              <a:t>Diferencias entre Include y Extend</a:t>
            </a:r>
          </a:p>
          <a:p>
            <a:pPr algn="just"/>
            <a:endParaRPr lang="es-MX" sz="1000" b="0" i="0">
              <a:solidFill>
                <a:schemeClr val="tx1"/>
              </a:solidFill>
              <a:effectLst/>
              <a:latin typeface="IBM Plex Mono" panose="020B0509050203000203" pitchFamily="49" charset="77"/>
            </a:endParaRP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La principal diferencia entre include y extend es que la relación de include es obligatoria, mientras que la relación de extend es opcional.</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En el caso de la relación de include, el caso de uso anfitrión siempre debe realizar el caso de uso incluido. </a:t>
            </a:r>
          </a:p>
          <a:p>
            <a:pPr marL="171450" indent="-171450" algn="just">
              <a:buFont typeface="Wingdings" pitchFamily="2" charset="2"/>
              <a:buChar char="Ø"/>
            </a:pPr>
            <a:r>
              <a:rPr lang="es-MX" sz="1000" b="0" i="0">
                <a:solidFill>
                  <a:schemeClr val="tx1"/>
                </a:solidFill>
                <a:effectLst/>
                <a:latin typeface="IBM Plex Mono" panose="020B0509050203000203" pitchFamily="49" charset="77"/>
              </a:rPr>
              <a:t>En el caso de la relación de extend, el caso de uso extendido solo se realiza si es necesario.</a:t>
            </a:r>
          </a:p>
        </p:txBody>
      </p:sp>
      <p:sp>
        <p:nvSpPr>
          <p:cNvPr id="5" name="Marcador de pie de página 2">
            <a:extLst>
              <a:ext uri="{FF2B5EF4-FFF2-40B4-BE49-F238E27FC236}">
                <a16:creationId xmlns:a16="http://schemas.microsoft.com/office/drawing/2014/main" id="{0C54CB05-3FE0-1B71-F477-D307DF3FF725}"/>
              </a:ext>
            </a:extLst>
          </p:cNvPr>
          <p:cNvSpPr>
            <a:spLocks noGrp="1"/>
          </p:cNvSpPr>
          <p:nvPr>
            <p:ph type="ftr" sz="quarter" idx="11"/>
          </p:nvPr>
        </p:nvSpPr>
        <p:spPr>
          <a:xfrm>
            <a:off x="3028950" y="4861697"/>
            <a:ext cx="3086100" cy="273844"/>
          </a:xfrm>
        </p:spPr>
        <p:txBody>
          <a:bodyPr>
            <a:normAutofit/>
          </a:bodyPr>
          <a:lstStyle/>
          <a:p>
            <a:pPr>
              <a:spcAft>
                <a:spcPts val="600"/>
              </a:spcAft>
            </a:pPr>
            <a:r>
              <a:rPr lang="es-ES" sz="500">
                <a:latin typeface="IBM Plex Mono" panose="020B0509050203000203" pitchFamily="49" charset="77"/>
              </a:rPr>
              <a:t>Manuel Alejandro Ruiz Hernández – Business </a:t>
            </a:r>
            <a:r>
              <a:rPr lang="es-ES" sz="500" err="1">
                <a:latin typeface="IBM Plex Mono" panose="020B0509050203000203" pitchFamily="49" charset="77"/>
              </a:rPr>
              <a:t>Analyst</a:t>
            </a:r>
            <a:endParaRPr lang="es-MX" sz="500">
              <a:latin typeface="IBM Plex Mono" panose="020B0509050203000203" pitchFamily="49" charset="77"/>
            </a:endParaRPr>
          </a:p>
        </p:txBody>
      </p:sp>
      <p:pic>
        <p:nvPicPr>
          <p:cNvPr id="6" name="Imagen 5">
            <a:extLst>
              <a:ext uri="{FF2B5EF4-FFF2-40B4-BE49-F238E27FC236}">
                <a16:creationId xmlns:a16="http://schemas.microsoft.com/office/drawing/2014/main" id="{179708FC-047B-6B3B-A502-EADA86C78468}"/>
              </a:ext>
            </a:extLst>
          </p:cNvPr>
          <p:cNvPicPr>
            <a:picLocks noChangeAspect="1"/>
          </p:cNvPicPr>
          <p:nvPr/>
        </p:nvPicPr>
        <p:blipFill>
          <a:blip r:embed="rId2"/>
          <a:stretch>
            <a:fillRect/>
          </a:stretch>
        </p:blipFill>
        <p:spPr>
          <a:xfrm>
            <a:off x="8351052" y="4781861"/>
            <a:ext cx="682903" cy="273844"/>
          </a:xfrm>
          <a:prstGeom prst="rect">
            <a:avLst/>
          </a:prstGeom>
        </p:spPr>
      </p:pic>
      <p:pic>
        <p:nvPicPr>
          <p:cNvPr id="2" name="Graphic 13" descr="Badge 4 with solid fill">
            <a:extLst>
              <a:ext uri="{FF2B5EF4-FFF2-40B4-BE49-F238E27FC236}">
                <a16:creationId xmlns:a16="http://schemas.microsoft.com/office/drawing/2014/main" id="{89CA6F89-0B70-D15D-7AE6-0259FFCFF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4691" y="72768"/>
            <a:ext cx="551986" cy="552554"/>
          </a:xfrm>
          <a:prstGeom prst="rect">
            <a:avLst/>
          </a:prstGeom>
        </p:spPr>
      </p:pic>
    </p:spTree>
    <p:extLst>
      <p:ext uri="{BB962C8B-B14F-4D97-AF65-F5344CB8AC3E}">
        <p14:creationId xmlns:p14="http://schemas.microsoft.com/office/powerpoint/2010/main" val="933053011"/>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961C7CC-94ED-7C47-95C1-780480ED64F7}"/>
    </a:ext>
  </a:extLst>
</a:theme>
</file>

<file path=ppt/theme/theme2.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8DA8429-7CF4-1B4C-8022-83ED7D7C978B}"/>
    </a:ext>
  </a:extLst>
</a:theme>
</file>

<file path=ppt/theme/theme3.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4.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58742E8B-88EA-7641-828C-D8727E5B3CAD}"/>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0E46C95B70624AA4257D805455E2A4" ma:contentTypeVersion="5" ma:contentTypeDescription="Create a new document." ma:contentTypeScope="" ma:versionID="0abd92144ceb995b11b365c303a29738">
  <xsd:schema xmlns:xsd="http://www.w3.org/2001/XMLSchema" xmlns:xs="http://www.w3.org/2001/XMLSchema" xmlns:p="http://schemas.microsoft.com/office/2006/metadata/properties" xmlns:ns3="64dbc6ab-d499-4cb3-8bd3-42b243246660" xmlns:ns4="de5c2e88-3263-4290-a34b-2d7ead5a4c18" targetNamespace="http://schemas.microsoft.com/office/2006/metadata/properties" ma:root="true" ma:fieldsID="907d8fff5bd8aa38e07f9061ca1f7988" ns3:_="" ns4:_="">
    <xsd:import namespace="64dbc6ab-d499-4cb3-8bd3-42b243246660"/>
    <xsd:import namespace="de5c2e88-3263-4290-a34b-2d7ead5a4c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dbc6ab-d499-4cb3-8bd3-42b2432466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5c2e88-3263-4290-a34b-2d7ead5a4c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76D4E0-4088-41CC-A21E-0E1AD84BE221}">
  <ds:schemaRefs>
    <ds:schemaRef ds:uri="http://schemas.microsoft.com/sharepoint/v3/contenttype/forms"/>
  </ds:schemaRefs>
</ds:datastoreItem>
</file>

<file path=customXml/itemProps2.xml><?xml version="1.0" encoding="utf-8"?>
<ds:datastoreItem xmlns:ds="http://schemas.openxmlformats.org/officeDocument/2006/customXml" ds:itemID="{926B0F6F-B162-4D2E-8ABA-2B40A4239E54}">
  <ds:schemaRefs>
    <ds:schemaRef ds:uri="64dbc6ab-d499-4cb3-8bd3-42b243246660"/>
    <ds:schemaRef ds:uri="de5c2e88-3263-4290-a34b-2d7ead5a4c1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EECE64D-BDAE-486D-8D4A-39497635DE72}">
  <ds:schemaRefs>
    <ds:schemaRef ds:uri="64dbc6ab-d499-4cb3-8bd3-42b243246660"/>
    <ds:schemaRef ds:uri="de5c2e88-3263-4290-a34b-2d7ead5a4c1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IBM_Master_Presentation_2019_V01_Plex</Template>
  <Application>Microsoft Office PowerPoint</Application>
  <PresentationFormat>On-screen Show (16:9)</PresentationFormat>
  <Slides>163</Slides>
  <Notes>18</Notes>
  <HiddenSlides>0</HiddenSlides>
  <ScaleCrop>false</ScaleCrop>
  <HeadingPairs>
    <vt:vector size="4" baseType="variant">
      <vt:variant>
        <vt:lpstr>Theme</vt:lpstr>
      </vt:variant>
      <vt:variant>
        <vt:i4>5</vt:i4>
      </vt:variant>
      <vt:variant>
        <vt:lpstr>Slide Titles</vt:lpstr>
      </vt:variant>
      <vt:variant>
        <vt:i4>163</vt:i4>
      </vt:variant>
    </vt:vector>
  </HeadingPairs>
  <TitlesOfParts>
    <vt:vector size="168" baseType="lpstr">
      <vt:lpstr>IBM 2019 Master template (black background)</vt:lpstr>
      <vt:lpstr>IBM 2019 Master template (blue background)</vt:lpstr>
      <vt:lpstr>IBM 2019 Master template (light gray background)</vt:lpstr>
      <vt:lpstr>IBM 2019 Master template (white background)</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CESAR CONTRERAS CABALLERO</dc:creator>
  <cp:revision>1</cp:revision>
  <cp:lastPrinted>2019-04-25T15:14:05Z</cp:lastPrinted>
  <dcterms:created xsi:type="dcterms:W3CDTF">2021-01-14T00:27:17Z</dcterms:created>
  <dcterms:modified xsi:type="dcterms:W3CDTF">2024-04-23T04:41:56Z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0x010100CD0E46C95B70624AA4257D805455E2A4</vt:lpwstr>
  </property>
</Properties>
</file>